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_rels/notesSlide11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33.xml.rels" ContentType="application/vnd.openxmlformats-package.relationships+xml"/>
  <Override PartName="/ppt/notesSlides/_rels/notesSlide42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38.xml.rels" ContentType="application/vnd.openxmlformats-package.relationships+xml"/>
  <Override PartName="/ppt/notesSlides/_rels/notesSlide32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31.xml.rels" ContentType="application/vnd.openxmlformats-package.relationships+xml"/>
  <Override PartName="/ppt/notesSlides/_rels/notesSlide37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6.xml.rels" ContentType="application/vnd.openxmlformats-package.relationships+xml"/>
  <Override PartName="/ppt/notesSlides/_rels/notesSlide43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3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9.xml.rels" ContentType="application/vnd.openxmlformats-package.relationships+xml"/>
  <Override PartName="/ppt/notesSlides/_rels/notesSlide41.xml.rels" ContentType="application/vnd.openxmlformats-package.relationships+xml"/>
  <Override PartName="/ppt/notesSlides/_rels/notesSlide47.xml.rels" ContentType="application/vnd.openxmlformats-package.relationships+xml"/>
  <Override PartName="/ppt/notesSlides/_rels/notesSlide40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4.xml.rels" ContentType="application/vnd.openxmlformats-package.relationships+xml"/>
  <Override PartName="/ppt/notesSlides/_rels/notesSlide29.xml.rels" ContentType="application/vnd.openxmlformats-package.relationships+xml"/>
  <Override PartName="/ppt/notesSlides/_rels/notesSlide45.xml.rels" ContentType="application/vnd.openxmlformats-package.relationships+xml"/>
  <Override PartName="/ppt/notesSlides/_rels/notesSlide30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36.xml.rels" ContentType="application/vnd.openxmlformats-package.relationships+xml"/>
  <Override PartName="/ppt/notesSlides/_rels/notesSlide28.xml.rels" ContentType="application/vnd.openxmlformats-package.relationships+xml"/>
  <Override PartName="/ppt/notesSlides/_rels/notesSlide44.xml.rels" ContentType="application/vnd.openxmlformats-package.relationships+xml"/>
  <Override PartName="/ppt/notesSlides/_rels/notesSlide35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39.xml.rels" ContentType="application/vnd.openxmlformats-package.relationships+xml"/>
  <Override PartName="/ppt/notesSlides/_rels/notesSlide13.xml.rels" ContentType="application/vnd.openxmlformats-package.relationships+xml"/>
  <Override PartName="/ppt/notesSlides/notesSlide29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1.xml" ContentType="application/vnd.openxmlformats-officedocument.presentationml.notesSlide+xml"/>
  <Override PartName="/ppt/_rels/presentation.xml.rels" ContentType="application/vnd.openxmlformats-package.relationships+xml"/>
  <Override PartName="/ppt/media/image126.png" ContentType="image/png"/>
  <Override PartName="/ppt/media/image125.png" ContentType="image/png"/>
  <Override PartName="/ppt/media/image124.png" ContentType="image/png"/>
  <Override PartName="/ppt/media/image123.png" ContentType="image/png"/>
  <Override PartName="/ppt/media/image122.png" ContentType="image/png"/>
  <Override PartName="/ppt/media/image121.png" ContentType="image/png"/>
  <Override PartName="/ppt/media/image116.png" ContentType="image/png"/>
  <Override PartName="/ppt/media/image115.png" ContentType="image/png"/>
  <Override PartName="/ppt/media/image114.png" ContentType="image/png"/>
  <Override PartName="/ppt/media/image113.png" ContentType="image/png"/>
  <Override PartName="/ppt/media/image112.png" ContentType="image/png"/>
  <Override PartName="/ppt/media/image111.png" ContentType="image/png"/>
  <Override PartName="/ppt/media/image106.png" ContentType="image/png"/>
  <Override PartName="/ppt/media/image33.png" ContentType="image/png"/>
  <Override PartName="/ppt/media/image4.png" ContentType="image/png"/>
  <Override PartName="/ppt/media/image34.png" ContentType="image/png"/>
  <Override PartName="/ppt/media/image5.png" ContentType="image/png"/>
  <Override PartName="/ppt/media/image35.png" ContentType="image/png"/>
  <Override PartName="/ppt/media/image107.png" ContentType="image/png"/>
  <Override PartName="/ppt/media/image10.png" ContentType="image/png"/>
  <Override PartName="/ppt/media/image6.png" ContentType="image/png"/>
  <Override PartName="/ppt/media/image18.png" ContentType="image/png"/>
  <Override PartName="/ppt/media/image86.png" ContentType="image/png"/>
  <Override PartName="/ppt/media/image36.png" ContentType="image/png"/>
  <Override PartName="/ppt/media/image108.png" ContentType="image/png"/>
  <Override PartName="/ppt/media/image11.png" ContentType="image/png"/>
  <Override PartName="/ppt/media/image7.png" ContentType="image/png"/>
  <Override PartName="/ppt/media/image16.png" ContentType="image/png"/>
  <Override PartName="/ppt/media/image84.png" ContentType="image/png"/>
  <Override PartName="/ppt/media/image37.png" ContentType="image/png"/>
  <Override PartName="/ppt/media/image109.png" ContentType="image/png"/>
  <Override PartName="/ppt/media/image127.png" ContentType="image/png"/>
  <Override PartName="/ppt/media/image30.png" ContentType="image/png"/>
  <Override PartName="/ppt/media/image8.png" ContentType="image/png"/>
  <Override PartName="/ppt/media/image17.png" ContentType="image/png"/>
  <Override PartName="/ppt/media/image85.png" ContentType="image/png"/>
  <Override PartName="/ppt/media/image38.png" ContentType="image/png"/>
  <Override PartName="/ppt/media/image1.png" ContentType="image/png"/>
  <Override PartName="/ppt/media/image81.png" ContentType="image/png"/>
  <Override PartName="/ppt/media/image13.png" ContentType="image/png"/>
  <Override PartName="/ppt/media/image128.png" ContentType="image/png"/>
  <Override PartName="/ppt/media/image9.png" ContentType="image/png"/>
  <Override PartName="/ppt/media/image31.png" ContentType="image/png"/>
  <Override PartName="/ppt/media/image129.png" ContentType="image/png"/>
  <Override PartName="/ppt/media/image32.png" ContentType="image/png"/>
  <Override PartName="/ppt/media/image40.png" ContentType="image/png"/>
  <Override PartName="/ppt/media/image137.png" ContentType="image/png"/>
  <Override PartName="/ppt/media/image47.png" ContentType="image/png"/>
  <Override PartName="/ppt/media/image133.png" ContentType="image/png"/>
  <Override PartName="/ppt/media/image41.png" ContentType="image/png"/>
  <Override PartName="/ppt/media/image138.png" ContentType="image/png"/>
  <Override PartName="/ppt/media/image39.png" ContentType="image/png"/>
  <Override PartName="/ppt/media/image48.png" ContentType="image/png"/>
  <Override PartName="/ppt/media/image134.png" ContentType="image/png"/>
  <Override PartName="/ppt/media/image42.png" ContentType="image/png"/>
  <Override PartName="/ppt/media/image139.png" ContentType="image/png"/>
  <Override PartName="/ppt/media/image49.png" ContentType="image/png"/>
  <Override PartName="/ppt/media/image100.png" ContentType="image/png"/>
  <Override PartName="/ppt/media/image135.png" ContentType="image/png"/>
  <Override PartName="/ppt/media/image43.png" ContentType="image/png"/>
  <Override PartName="/ppt/media/image136.png" ContentType="image/png"/>
  <Override PartName="/ppt/media/image130.png" ContentType="image/png"/>
  <Override PartName="/ppt/media/image79.png" ContentType="image/png"/>
  <Override PartName="/ppt/media/image44.png" ContentType="image/png"/>
  <Override PartName="/ppt/media/image131.png" ContentType="image/png"/>
  <Override PartName="/ppt/media/image45.png" ContentType="image/png"/>
  <Override PartName="/ppt/media/image132.png" ContentType="image/png"/>
  <Override PartName="/ppt/media/image46.png" ContentType="image/png"/>
  <Override PartName="/ppt/media/image56.png" ContentType="image/png"/>
  <Override PartName="/ppt/media/image55.png" ContentType="image/png"/>
  <Override PartName="/ppt/media/image140.png" ContentType="image/png"/>
  <Override PartName="/ppt/media/image89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3.png" ContentType="image/png"/>
  <Override PartName="/ppt/media/image83.png" ContentType="image/png"/>
  <Override PartName="/ppt/media/image15.png" ContentType="image/png"/>
  <Override PartName="/ppt/media/image12.png" ContentType="image/png"/>
  <Override PartName="/ppt/media/image80.png" ContentType="image/png"/>
  <Override PartName="/ppt/media/image94.png" ContentType="image/png"/>
  <Override PartName="/ppt/media/image26.png" ContentType="image/png"/>
  <Override PartName="/ppt/media/image2.png" ContentType="image/png"/>
  <Override PartName="/ppt/media/image82.png" ContentType="image/png"/>
  <Override PartName="/ppt/media/image14.png" ContentType="image/png"/>
  <Override PartName="/ppt/media/image93.png" ContentType="image/png"/>
  <Override PartName="/ppt/media/image25.png" ContentType="image/png"/>
  <Override PartName="/ppt/media/image92.png" ContentType="image/png"/>
  <Override PartName="/ppt/media/image24.png" ContentType="image/png"/>
  <Override PartName="/ppt/media/image57.png" ContentType="image/png"/>
  <Override PartName="/ppt/media/image20.png" ContentType="image/png"/>
  <Override PartName="/ppt/media/image117.png" ContentType="image/png"/>
  <Override PartName="/ppt/media/image58.png" ContentType="image/png"/>
  <Override PartName="/ppt/media/image21.png" ContentType="image/png"/>
  <Override PartName="/ppt/media/image118.png" ContentType="image/png"/>
  <Override PartName="/ppt/media/image59.png" ContentType="image/png"/>
  <Override PartName="/ppt/media/image110.png" ContentType="image/png"/>
  <Override PartName="/ppt/media/image90.png" ContentType="image/png"/>
  <Override PartName="/ppt/media/image22.png" ContentType="image/png"/>
  <Override PartName="/ppt/media/image119.png" ContentType="image/png"/>
  <Override PartName="/ppt/media/image91.png" ContentType="image/png"/>
  <Override PartName="/ppt/media/image23.png" ContentType="image/png"/>
  <Override PartName="/ppt/media/image60.png" ContentType="image/png"/>
  <Override PartName="/ppt/media/image61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65.png" ContentType="image/png"/>
  <Override PartName="/ppt/media/image66.png" ContentType="image/png"/>
  <Override PartName="/ppt/media/image67.png" ContentType="image/png"/>
  <Override PartName="/ppt/media/image68.png" ContentType="image/png"/>
  <Override PartName="/ppt/media/image69.png" ContentType="image/png"/>
  <Override PartName="/ppt/media/image120.png" ContentType="image/png"/>
  <Override PartName="/ppt/media/image70.png" ContentType="image/png"/>
  <Override PartName="/ppt/media/image71.png" ContentType="image/png"/>
  <Override PartName="/ppt/media/image72.png" ContentType="image/png"/>
  <Override PartName="/ppt/media/image73.png" ContentType="image/png"/>
  <Override PartName="/ppt/media/image74.png" ContentType="image/png"/>
  <Override PartName="/ppt/media/image75.png" ContentType="image/png"/>
  <Override PartName="/ppt/media/image76.png" ContentType="image/png"/>
  <Override PartName="/ppt/media/image77.png" ContentType="image/png"/>
  <Override PartName="/ppt/media/image78.png" ContentType="image/png"/>
  <Override PartName="/ppt/media/image19.png" ContentType="image/png"/>
  <Override PartName="/ppt/media/image87.png" ContentType="image/png"/>
  <Override PartName="/ppt/media/image88.png" ContentType="image/png"/>
  <Override PartName="/ppt/media/image27.png" ContentType="image/png"/>
  <Override PartName="/ppt/media/image95.png" ContentType="image/png"/>
  <Override PartName="/ppt/media/image28.png" ContentType="image/png"/>
  <Override PartName="/ppt/media/image96.png" ContentType="image/png"/>
  <Override PartName="/ppt/media/image29.png" ContentType="image/png"/>
  <Override PartName="/ppt/media/image97.png" ContentType="image/png"/>
  <Override PartName="/ppt/media/image98.png" ContentType="image/png"/>
  <Override PartName="/ppt/media/image99.png" ContentType="image/png"/>
  <Override PartName="/ppt/media/image101.png" ContentType="image/png"/>
  <Override PartName="/ppt/media/image102.png" ContentType="image/png"/>
  <Override PartName="/ppt/media/image103.png" ContentType="image/png"/>
  <Override PartName="/ppt/media/image104.png" ContentType="image/png"/>
  <Override PartName="/ppt/media/image105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
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Click to edit the notes' format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1400" spc="-1" strike="noStrike">
                <a:latin typeface="Times New Roman"/>
              </a:rPr>
              <a:t>&lt;header&gt;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23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59A5B870-DE2E-4115-9D85-C579FCAD1E1C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29.xml.rels><?xml version="1.0" encoding="UTF-8"?>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30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
</Relationships>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
</Relationships>
</file>

<file path=ppt/notesSlides/_rels/notesSlide32.xml.rels><?xml version="1.0" encoding="UTF-8"?>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
</Relationships>
</file>

<file path=ppt/notesSlides/_rels/notesSlide33.xml.rels><?xml version="1.0" encoding="UTF-8"?>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
</Relationships>
</file>

<file path=ppt/notesSlides/_rels/notesSlide34.xml.rels><?xml version="1.0" encoding="UTF-8"?>
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
</Relationships>
</file>

<file path=ppt/notesSlides/_rels/notesSlide35.xml.rels><?xml version="1.0" encoding="UTF-8"?>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
</Relationships>
</file>

<file path=ppt/notesSlides/_rels/notesSlide36.xml.rels><?xml version="1.0" encoding="UTF-8"?>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
</Relationships>
</file>

<file path=ppt/notesSlides/_rels/notesSlide37.xml.rels><?xml version="1.0" encoding="UTF-8"?>
<Relationships xmlns="http://schemas.openxmlformats.org/package/2006/relationships"><Relationship Id="rId1" Type="http://schemas.openxmlformats.org/officeDocument/2006/relationships/slide" Target="../slides/slide37.xml"/><Relationship Id="rId2" Type="http://schemas.openxmlformats.org/officeDocument/2006/relationships/notesMaster" Target="../notesMasters/notesMaster1.xml"/>
</Relationships>
</file>

<file path=ppt/notesSlides/_rels/notesSlide38.xml.rels><?xml version="1.0" encoding="UTF-8"?>
<Relationships xmlns="http://schemas.openxmlformats.org/package/2006/relationships"><Relationship Id="rId1" Type="http://schemas.openxmlformats.org/officeDocument/2006/relationships/slide" Target="../slides/slide38.xml"/><Relationship Id="rId2" Type="http://schemas.openxmlformats.org/officeDocument/2006/relationships/notesMaster" Target="../notesMasters/notesMaster1.xml"/>
</Relationships>
</file>

<file path=ppt/notesSlides/_rels/notesSlide39.xml.rels><?xml version="1.0" encoding="UTF-8"?>
<Relationships xmlns="http://schemas.openxmlformats.org/package/2006/relationships"><Relationship Id="rId1" Type="http://schemas.openxmlformats.org/officeDocument/2006/relationships/slide" Target="../slides/slide39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40.xml.rels><?xml version="1.0" encoding="UTF-8"?>
<Relationships xmlns="http://schemas.openxmlformats.org/package/2006/relationships"><Relationship Id="rId1" Type="http://schemas.openxmlformats.org/officeDocument/2006/relationships/slide" Target="../slides/slide40.xml"/><Relationship Id="rId2" Type="http://schemas.openxmlformats.org/officeDocument/2006/relationships/notesMaster" Target="../notesMasters/notesMaster1.xml"/>
</Relationships>
</file>

<file path=ppt/notesSlides/_rels/notesSlide41.xml.rels><?xml version="1.0" encoding="UTF-8"?>
<Relationships xmlns="http://schemas.openxmlformats.org/package/2006/relationships"><Relationship Id="rId1" Type="http://schemas.openxmlformats.org/officeDocument/2006/relationships/slide" Target="../slides/slide41.xml"/><Relationship Id="rId2" Type="http://schemas.openxmlformats.org/officeDocument/2006/relationships/notesMaster" Target="../notesMasters/notesMaster1.xml"/>
</Relationships>
</file>

<file path=ppt/notesSlides/_rels/notesSlide42.xml.rels><?xml version="1.0" encoding="UTF-8"?>
<Relationships xmlns="http://schemas.openxmlformats.org/package/2006/relationships"><Relationship Id="rId1" Type="http://schemas.openxmlformats.org/officeDocument/2006/relationships/slide" Target="../slides/slide42.xml"/><Relationship Id="rId2" Type="http://schemas.openxmlformats.org/officeDocument/2006/relationships/notesMaster" Target="../notesMasters/notesMaster1.xml"/>
</Relationships>
</file>

<file path=ppt/notesSlides/_rels/notesSlide43.xml.rels><?xml version="1.0" encoding="UTF-8"?>
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
</Relationships>
</file>

<file path=ppt/notesSlides/_rels/notesSlide44.xml.rels><?xml version="1.0" encoding="UTF-8"?>
<Relationships xmlns="http://schemas.openxmlformats.org/package/2006/relationships"><Relationship Id="rId1" Type="http://schemas.openxmlformats.org/officeDocument/2006/relationships/slide" Target="../slides/slide44.xml"/><Relationship Id="rId2" Type="http://schemas.openxmlformats.org/officeDocument/2006/relationships/notesMaster" Target="../notesMasters/notesMaster1.xml"/>
</Relationships>
</file>

<file path=ppt/notesSlides/_rels/notesSlide45.xml.rels><?xml version="1.0" encoding="UTF-8"?>
<Relationships xmlns="http://schemas.openxmlformats.org/package/2006/relationships"><Relationship Id="rId1" Type="http://schemas.openxmlformats.org/officeDocument/2006/relationships/slide" Target="../slides/slide45.xml"/><Relationship Id="rId2" Type="http://schemas.openxmlformats.org/officeDocument/2006/relationships/notesMaster" Target="../notesMasters/notesMaster1.xml"/>
</Relationships>
</file>

<file path=ppt/notesSlides/_rels/notesSlide47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6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6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FAD53FEA-C631-4360-9DB1-208DF484B741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9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EF068FFB-695D-404A-AF04-1AB21374F9AD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9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32EF3F1-A8CA-45CD-AB7D-A3277DFA73D7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9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A2B8A42-2D3E-46EF-8D34-DA724D13C287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0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5EB4F01-973F-40F5-BC28-7BB7BFB5BA21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0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28C411F6-441A-446E-983B-8932259AFA4D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0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26B29A3A-4AF0-48B3-950F-3E614FC47129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0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9CCA386-5097-4F7D-8B4E-4A2364F8B470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1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02DFBE00-5AB1-4692-9364-E1095AF0528F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1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224F1361-39BD-4AAC-83C2-4CBC9BDB2391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1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0E78A804-99C1-4086-9524-3582166928CE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6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23C2CBF6-8CFF-401B-BCCC-8D6E4A8B9DE1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2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2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F28398F8-EC3C-4967-9060-B28CECD3F64B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2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2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ECABD4C-4944-435A-A182-807745B85673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2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2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23DF52E-D2D3-42AF-9AE0-A139E9193CA8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2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3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4983416F-5573-4EA1-BA00-8BB38A0E4A10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3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3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3E042FFA-F365-47E8-954C-E8ABBC65E248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3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E7CC050-3019-410A-AC22-BFA1E5CE703F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3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078105E6-30A4-4FBA-AE7B-CCA220A7A10C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4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395B5527-5FFC-457F-B607-DC78B2516617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4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A4B5BCF8-08BB-4AA6-8BD2-38EBD4230EA5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2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4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28C79DDF-7B57-448A-967A-350F1776337D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7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D4DE13FD-C68F-47FA-8945-EC25168B0CC8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3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5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5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F249844F-59AA-4FFD-9771-9D5C4925903C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5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5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B116E0D-96F4-4F12-8466-31683422721A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3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5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96CA94D7-E962-474B-B27F-DD7235888E60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3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6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497055C-DB3E-4FFF-BA77-BA8374CA801D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3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6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30A83628-DCDE-4207-863C-04B84940BC4F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3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6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AD78FBC2-BAB5-4648-A24D-A2CB57858E59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3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6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A753FCAC-D6B9-4161-86F6-40B48F22D2C0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3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7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ED6F1893-D650-4F35-814B-35962305B33A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3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7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8B035A3-6D91-44AB-8A44-FCF5A990AF04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3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7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2D489441-4DA4-47EF-A15A-6C0CA6B0E5BE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7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4DE05672-6E80-4EDD-8F5B-035077AAF613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4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1AF25AE5-E093-43D4-81E5-315C7D53B337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4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8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51DFB01-86D3-420E-9313-A977710B7409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4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8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8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3998F95-76AC-479E-8B33-CFCC0BBE997B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4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8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9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337525A1-7F97-4CC4-BB1B-8C5D54D78986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4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9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9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157F442C-A07D-4590-B065-57BD6617C851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4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9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58DCF78-2A02-44D9-9EB8-6C8B83A31B65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59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59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2D5746D-38D7-4FBA-A714-71E509F8B2A0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7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A0E5302-5C99-4FA6-9582-C7F7D2F27402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7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6D4418C7-511C-46D8-A0FF-B2956BD64F9E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8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8AF232D-3F6A-40F7-B0E7-A857F9E40E96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8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AAA7AA27-3378-408F-8AD8-037FB51049A7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48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1D36318-7626-4179-B0AC-1FE2000AEC3C}" type="slidenum">
              <a:rPr b="0" lang="en-US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57024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1720" y="2747160"/>
            <a:ext cx="57024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2172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354384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2549880" y="122472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4478040" y="122472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21720" y="274716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2549880" y="274716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478040" y="274716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621720" y="1224720"/>
            <a:ext cx="5702400" cy="2914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570240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621720" y="277560"/>
            <a:ext cx="7902000" cy="397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62172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21720" y="1224720"/>
            <a:ext cx="5702400" cy="2914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354384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21720" y="2747160"/>
            <a:ext cx="57024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57024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1720" y="2747160"/>
            <a:ext cx="57024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2172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354384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2549880" y="122472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478040" y="122472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21720" y="274716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2549880" y="274716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4478040" y="274716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621720" y="1224720"/>
            <a:ext cx="5702400" cy="2914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570240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570240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621720" y="277560"/>
            <a:ext cx="7902000" cy="397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172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354384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21720" y="2747160"/>
            <a:ext cx="57024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57024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1720" y="2747160"/>
            <a:ext cx="57024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2172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354384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2549880" y="122472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478040" y="122472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21720" y="274716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 type="body"/>
          </p:nvPr>
        </p:nvSpPr>
        <p:spPr>
          <a:xfrm>
            <a:off x="2549880" y="274716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 type="body"/>
          </p:nvPr>
        </p:nvSpPr>
        <p:spPr>
          <a:xfrm>
            <a:off x="4478040" y="2747160"/>
            <a:ext cx="18360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621720" y="277560"/>
            <a:ext cx="7902000" cy="397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2172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2914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3543840" y="274716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3543840" y="1224720"/>
            <a:ext cx="278244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1720" y="2747160"/>
            <a:ext cx="5702400" cy="138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cba8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6;p49" descr=""/>
          <p:cNvPicPr/>
          <p:nvPr/>
        </p:nvPicPr>
        <p:blipFill>
          <a:blip r:embed="rId2"/>
          <a:stretch/>
        </p:blipFill>
        <p:spPr>
          <a:xfrm>
            <a:off x="4000680" y="0"/>
            <a:ext cx="5143320" cy="514332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697680" y="1254240"/>
            <a:ext cx="3321000" cy="1102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Google Shape;19;p49" descr=""/>
          <p:cNvPicPr/>
          <p:nvPr/>
        </p:nvPicPr>
        <p:blipFill>
          <a:blip r:embed="rId3"/>
          <a:stretch/>
        </p:blipFill>
        <p:spPr>
          <a:xfrm>
            <a:off x="255600" y="246240"/>
            <a:ext cx="1588320" cy="658800"/>
          </a:xfrm>
          <a:prstGeom prst="rect">
            <a:avLst/>
          </a:prstGeom>
          <a:ln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21720" y="277560"/>
            <a:ext cx="7902000" cy="856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" name="Google Shape;22;p50" descr=""/>
          <p:cNvPicPr/>
          <p:nvPr/>
        </p:nvPicPr>
        <p:blipFill>
          <a:blip r:embed="rId2"/>
          <a:stretch/>
        </p:blipFill>
        <p:spPr>
          <a:xfrm>
            <a:off x="409320" y="4672800"/>
            <a:ext cx="765000" cy="317160"/>
          </a:xfrm>
          <a:prstGeom prst="rect">
            <a:avLst/>
          </a:prstGeom>
          <a:ln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21720" y="1224720"/>
            <a:ext cx="5702400" cy="2914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a5c8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25;p51" descr=""/>
          <p:cNvPicPr/>
          <p:nvPr/>
        </p:nvPicPr>
        <p:blipFill>
          <a:blip r:embed="rId2"/>
          <a:stretch/>
        </p:blipFill>
        <p:spPr>
          <a:xfrm>
            <a:off x="409320" y="4672800"/>
            <a:ext cx="765000" cy="317160"/>
          </a:xfrm>
          <a:prstGeom prst="rect">
            <a:avLst/>
          </a:prstGeom>
          <a:ln>
            <a:noFill/>
          </a:ln>
        </p:spPr>
      </p:pic>
      <p:sp>
        <p:nvSpPr>
          <p:cNvPr id="80" name="PlaceHolder 1"/>
          <p:cNvSpPr>
            <a:spLocks noGrp="1"/>
          </p:cNvSpPr>
          <p:nvPr>
            <p:ph type="body"/>
          </p:nvPr>
        </p:nvSpPr>
        <p:spPr>
          <a:xfrm>
            <a:off x="2133360" y="1224720"/>
            <a:ext cx="5168520" cy="2914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Relationship Id="rId6" Type="http://schemas.openxmlformats.org/officeDocument/2006/relationships/slideLayout" Target="../slideLayouts/slideLayout13.xml"/><Relationship Id="rId7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image" Target="../media/image51.png"/><Relationship Id="rId3" Type="http://schemas.openxmlformats.org/officeDocument/2006/relationships/image" Target="../media/image52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image" Target="../media/image58.png"/><Relationship Id="rId3" Type="http://schemas.openxmlformats.org/officeDocument/2006/relationships/image" Target="../media/image59.png"/><Relationship Id="rId4" Type="http://schemas.openxmlformats.org/officeDocument/2006/relationships/image" Target="../media/image60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image" Target="../media/image62.png"/><Relationship Id="rId3" Type="http://schemas.openxmlformats.org/officeDocument/2006/relationships/image" Target="../media/image63.png"/><Relationship Id="rId4" Type="http://schemas.openxmlformats.org/officeDocument/2006/relationships/image" Target="../media/image64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olab.research.google.com/github/DurhamARC/Intermediate-Python/blob/main/exercises/intermediate_python_exercises.ipynb" TargetMode="Externa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image" Target="../media/image66.png"/><Relationship Id="rId3" Type="http://schemas.openxmlformats.org/officeDocument/2006/relationships/image" Target="../media/image67.png"/><Relationship Id="rId4" Type="http://schemas.openxmlformats.org/officeDocument/2006/relationships/image" Target="../media/image68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image" Target="../media/image70.png"/><Relationship Id="rId3" Type="http://schemas.openxmlformats.org/officeDocument/2006/relationships/image" Target="../media/image71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image" Target="../media/image73.png"/><Relationship Id="rId3" Type="http://schemas.openxmlformats.org/officeDocument/2006/relationships/image" Target="../media/image74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image" Target="../media/image76.png"/><Relationship Id="rId3" Type="http://schemas.openxmlformats.org/officeDocument/2006/relationships/image" Target="../media/image77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78.png"/><Relationship Id="rId2" Type="http://schemas.openxmlformats.org/officeDocument/2006/relationships/image" Target="../media/image79.png"/><Relationship Id="rId3" Type="http://schemas.openxmlformats.org/officeDocument/2006/relationships/image" Target="../media/image80.png"/><Relationship Id="rId4" Type="http://schemas.openxmlformats.org/officeDocument/2006/relationships/image" Target="../media/image81.png"/><Relationship Id="rId5" Type="http://schemas.openxmlformats.org/officeDocument/2006/relationships/image" Target="../media/image82.png"/><Relationship Id="rId6" Type="http://schemas.openxmlformats.org/officeDocument/2006/relationships/slideLayout" Target="../slideLayouts/slideLayout13.xml"/><Relationship Id="rId7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83.png"/><Relationship Id="rId2" Type="http://schemas.openxmlformats.org/officeDocument/2006/relationships/image" Target="../media/image84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85.png"/><Relationship Id="rId2" Type="http://schemas.openxmlformats.org/officeDocument/2006/relationships/image" Target="../media/image8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87.png"/><Relationship Id="rId2" Type="http://schemas.openxmlformats.org/officeDocument/2006/relationships/image" Target="../media/image88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89.png"/><Relationship Id="rId2" Type="http://schemas.openxmlformats.org/officeDocument/2006/relationships/image" Target="../media/image90.png"/><Relationship Id="rId3" Type="http://schemas.openxmlformats.org/officeDocument/2006/relationships/image" Target="../media/image91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92.png"/><Relationship Id="rId2" Type="http://schemas.openxmlformats.org/officeDocument/2006/relationships/image" Target="../media/image93.png"/><Relationship Id="rId3" Type="http://schemas.openxmlformats.org/officeDocument/2006/relationships/image" Target="../media/image94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2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95.png"/><Relationship Id="rId2" Type="http://schemas.openxmlformats.org/officeDocument/2006/relationships/image" Target="../media/image96.png"/><Relationship Id="rId3" Type="http://schemas.openxmlformats.org/officeDocument/2006/relationships/image" Target="../media/image97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3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98.png"/><Relationship Id="rId2" Type="http://schemas.openxmlformats.org/officeDocument/2006/relationships/image" Target="../media/image99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100.png"/><Relationship Id="rId2" Type="http://schemas.openxmlformats.org/officeDocument/2006/relationships/image" Target="../media/image101.png"/><Relationship Id="rId3" Type="http://schemas.openxmlformats.org/officeDocument/2006/relationships/image" Target="../media/image102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32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103.png"/><Relationship Id="rId2" Type="http://schemas.openxmlformats.org/officeDocument/2006/relationships/image" Target="../media/image104.png"/><Relationship Id="rId3" Type="http://schemas.openxmlformats.org/officeDocument/2006/relationships/image" Target="../media/image105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3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106.png"/><Relationship Id="rId2" Type="http://schemas.openxmlformats.org/officeDocument/2006/relationships/image" Target="../media/image107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34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108.png"/><Relationship Id="rId2" Type="http://schemas.openxmlformats.org/officeDocument/2006/relationships/image" Target="../media/image109.png"/><Relationship Id="rId3" Type="http://schemas.openxmlformats.org/officeDocument/2006/relationships/image" Target="../media/image110.png"/><Relationship Id="rId4" Type="http://schemas.openxmlformats.org/officeDocument/2006/relationships/image" Target="../media/image111.png"/><Relationship Id="rId5" Type="http://schemas.openxmlformats.org/officeDocument/2006/relationships/image" Target="../media/image112.png"/><Relationship Id="rId6" Type="http://schemas.openxmlformats.org/officeDocument/2006/relationships/slideLayout" Target="../slideLayouts/slideLayout13.xml"/><Relationship Id="rId7" Type="http://schemas.openxmlformats.org/officeDocument/2006/relationships/notesSlide" Target="../notesSlides/notesSlide3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113.png"/><Relationship Id="rId2" Type="http://schemas.openxmlformats.org/officeDocument/2006/relationships/image" Target="../media/image114.png"/><Relationship Id="rId3" Type="http://schemas.openxmlformats.org/officeDocument/2006/relationships/image" Target="../media/image115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36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116.png"/><Relationship Id="rId2" Type="http://schemas.openxmlformats.org/officeDocument/2006/relationships/image" Target="../media/image117.png"/><Relationship Id="rId3" Type="http://schemas.openxmlformats.org/officeDocument/2006/relationships/image" Target="../media/image118.png"/><Relationship Id="rId4" Type="http://schemas.openxmlformats.org/officeDocument/2006/relationships/image" Target="../media/image119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37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120.png"/><Relationship Id="rId2" Type="http://schemas.openxmlformats.org/officeDocument/2006/relationships/image" Target="../media/image121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38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122.png"/><Relationship Id="rId2" Type="http://schemas.openxmlformats.org/officeDocument/2006/relationships/image" Target="../media/image123.png"/><Relationship Id="rId3" Type="http://schemas.openxmlformats.org/officeDocument/2006/relationships/image" Target="../media/image124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3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4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125.png"/><Relationship Id="rId2" Type="http://schemas.openxmlformats.org/officeDocument/2006/relationships/image" Target="../media/image12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40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127.png"/><Relationship Id="rId2" Type="http://schemas.openxmlformats.org/officeDocument/2006/relationships/image" Target="../media/image128.png"/><Relationship Id="rId3" Type="http://schemas.openxmlformats.org/officeDocument/2006/relationships/image" Target="../media/image129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4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130.png"/><Relationship Id="rId2" Type="http://schemas.openxmlformats.org/officeDocument/2006/relationships/image" Target="../media/image131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42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132.png"/><Relationship Id="rId2" Type="http://schemas.openxmlformats.org/officeDocument/2006/relationships/image" Target="../media/image133.png"/><Relationship Id="rId3" Type="http://schemas.openxmlformats.org/officeDocument/2006/relationships/image" Target="../media/image134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4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135.png"/><Relationship Id="rId2" Type="http://schemas.openxmlformats.org/officeDocument/2006/relationships/image" Target="../media/image13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44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hyperlink" Target="https://colab.research.google.com/github/DurhamARC/Intermediate-Python/blob/main/exercises/intermediate_python_exercises_solutions.ipynb" TargetMode="External"/><Relationship Id="rId2" Type="http://schemas.openxmlformats.org/officeDocument/2006/relationships/slideLayout" Target="../slideLayouts/slideLayout2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137.png"/><Relationship Id="rId2" Type="http://schemas.openxmlformats.org/officeDocument/2006/relationships/image" Target="../media/image138.png"/><Relationship Id="rId3" Type="http://schemas.openxmlformats.org/officeDocument/2006/relationships/image" Target="../media/image139.png"/><Relationship Id="rId4" Type="http://schemas.openxmlformats.org/officeDocument/2006/relationships/image" Target="../media/image140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4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697680" y="1254240"/>
            <a:ext cx="3910320" cy="1102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85000"/>
              </a:lnSpc>
              <a:tabLst>
                <a:tab algn="l" pos="0"/>
              </a:tabLst>
            </a:pPr>
            <a:r>
              <a:rPr b="1" lang="en-US" sz="2800" spc="-1" strike="noStrike">
                <a:solidFill>
                  <a:srgbClr val="002a41"/>
                </a:solidFill>
                <a:latin typeface="Arial"/>
                <a:ea typeface="Arial"/>
              </a:rPr>
              <a:t>Intermediate Python</a:t>
            </a:r>
            <a:br/>
            <a:r>
              <a:rPr b="1" lang="en-US" sz="1200" spc="-1" strike="noStrike">
                <a:solidFill>
                  <a:srgbClr val="002a41"/>
                </a:solidFill>
                <a:latin typeface="Arial"/>
                <a:ea typeface="Arial"/>
              </a:rPr>
              <a:t>(work in progress)</a:t>
            </a:r>
            <a:endParaRPr b="0" lang="en-GB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697680" y="2320560"/>
            <a:ext cx="4126320" cy="131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2a41"/>
                </a:solidFill>
                <a:latin typeface="Arial"/>
                <a:ea typeface="Arial"/>
              </a:rPr>
              <a:t>Teachers: Dmitry Nikolaenko, Samantha Finnigan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2a41"/>
                </a:solidFill>
                <a:latin typeface="Arial"/>
                <a:ea typeface="Arial"/>
              </a:rPr>
              <a:t>Assistant: Jordan Byers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281"/>
              </a:spcBef>
              <a:tabLst>
                <a:tab algn="l" pos="0"/>
              </a:tabLst>
            </a:pPr>
            <a:r>
              <a:rPr b="0" lang="en-US" sz="1000" spc="-1" strike="noStrike">
                <a:solidFill>
                  <a:srgbClr val="002a41"/>
                </a:solidFill>
                <a:latin typeface="Arial"/>
                <a:ea typeface="Arial"/>
              </a:rPr>
              <a:t>Advanced Research Computing, Durham University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281"/>
              </a:spcBef>
              <a:tabLst>
                <a:tab algn="l" pos="0"/>
              </a:tabLst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281"/>
              </a:spcBef>
              <a:tabLst>
                <a:tab algn="l" pos="0"/>
              </a:tabLst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281"/>
              </a:spcBef>
              <a:tabLst>
                <a:tab algn="l" pos="0"/>
              </a:tabLst>
            </a:pPr>
            <a:r>
              <a:rPr b="0" lang="en-US" sz="1400" spc="-1" strike="noStrike">
                <a:solidFill>
                  <a:srgbClr val="002a41"/>
                </a:solidFill>
                <a:latin typeface="Arial"/>
                <a:ea typeface="Arial"/>
              </a:rPr>
              <a:t>May 9, 2023 (preliminary date)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Recap (b) cont.: Semantics of slicing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TextShape 2"/>
          <p:cNvSpPr txBox="1"/>
          <p:nvPr/>
        </p:nvSpPr>
        <p:spPr>
          <a:xfrm>
            <a:off x="621720" y="966240"/>
            <a:ext cx="570240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Simple to grab object in list if you know where it sits: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Use </a:t>
            </a:r>
            <a:r>
              <a:rPr b="1" i="1" lang="en-US" sz="1800" spc="-1" strike="noStrike">
                <a:solidFill>
                  <a:srgbClr val="0070c0"/>
                </a:solidFill>
                <a:latin typeface="Arial"/>
                <a:ea typeface="Arial"/>
              </a:rPr>
              <a:t>: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to grab a range defined subsection of the list (slicing):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82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183" name="Google Shape;167;p10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84" name="Google Shape;168;p10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85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86" name="Google Shape;170;p10" descr=""/>
          <p:cNvPicPr/>
          <p:nvPr/>
        </p:nvPicPr>
        <p:blipFill>
          <a:blip r:embed="rId3"/>
          <a:stretch/>
        </p:blipFill>
        <p:spPr>
          <a:xfrm>
            <a:off x="1350720" y="1361880"/>
            <a:ext cx="4244040" cy="622440"/>
          </a:xfrm>
          <a:prstGeom prst="rect">
            <a:avLst/>
          </a:prstGeom>
          <a:ln>
            <a:noFill/>
          </a:ln>
        </p:spPr>
      </p:pic>
      <p:pic>
        <p:nvPicPr>
          <p:cNvPr id="187" name="Google Shape;171;p10" descr=""/>
          <p:cNvPicPr/>
          <p:nvPr/>
        </p:nvPicPr>
        <p:blipFill>
          <a:blip r:embed="rId4"/>
          <a:stretch/>
        </p:blipFill>
        <p:spPr>
          <a:xfrm>
            <a:off x="947520" y="2732400"/>
            <a:ext cx="4764240" cy="1980360"/>
          </a:xfrm>
          <a:prstGeom prst="rect">
            <a:avLst/>
          </a:prstGeom>
          <a:ln>
            <a:noFill/>
          </a:ln>
        </p:spPr>
      </p:pic>
      <p:sp>
        <p:nvSpPr>
          <p:cNvPr id="188" name="CustomShape 5"/>
          <p:cNvSpPr/>
          <p:nvPr/>
        </p:nvSpPr>
        <p:spPr>
          <a:xfrm>
            <a:off x="5441400" y="2313360"/>
            <a:ext cx="2942280" cy="1886760"/>
          </a:xfrm>
          <a:prstGeom prst="cloud">
            <a:avLst/>
          </a:prstGeom>
          <a:gradFill rotWithShape="0">
            <a:gsLst>
              <a:gs pos="0">
                <a:srgbClr val="00beff"/>
              </a:gs>
              <a:gs pos="100000">
                <a:srgbClr val="6de1ff"/>
              </a:gs>
            </a:gsLst>
            <a:lin ang="16200000"/>
          </a:gradFill>
          <a:ln w="9360">
            <a:solidFill>
              <a:srgbClr val="00abee"/>
            </a:solidFill>
            <a:round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Calibri"/>
              </a:rPr>
              <a:t>Key - the </a:t>
            </a:r>
            <a:r>
              <a:rPr b="1" i="1" lang="en-US" sz="1800" spc="-1" strike="noStrike">
                <a:solidFill>
                  <a:srgbClr val="ffffff"/>
                </a:solidFill>
                <a:latin typeface="Calibri"/>
                <a:ea typeface="Calibri"/>
              </a:rPr>
              <a:t>:stop </a:t>
            </a: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Calibri"/>
              </a:rPr>
              <a:t>value represents the first value not in the slice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Recap (c): Functions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TextShape 2"/>
          <p:cNvSpPr txBox="1"/>
          <p:nvPr/>
        </p:nvSpPr>
        <p:spPr>
          <a:xfrm>
            <a:off x="534960" y="1098720"/>
            <a:ext cx="5702400" cy="235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Principle of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encapsulation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Enable maintainability and readability alongside complexity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Reusable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code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The </a:t>
            </a:r>
            <a:r>
              <a:rPr b="0" lang="en-US" sz="1800" spc="-1" strike="noStrike">
                <a:solidFill>
                  <a:srgbClr val="0033b3"/>
                </a:solidFill>
                <a:latin typeface="Arial"/>
                <a:ea typeface="Arial"/>
              </a:rPr>
              <a:t>def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statement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The importance of indentation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The </a:t>
            </a:r>
            <a:r>
              <a:rPr b="0" lang="en-US" sz="1800" spc="-1" strike="noStrike">
                <a:solidFill>
                  <a:srgbClr val="0033b3"/>
                </a:solidFill>
                <a:latin typeface="Arial"/>
                <a:ea typeface="Arial"/>
              </a:rPr>
              <a:t>return 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statement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91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192" name="Google Shape;181;p11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3" name="Google Shape;182;p11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94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95" name="Google Shape;184;p11" descr="A picture containing text&#10;&#10;Description automatically generated"/>
          <p:cNvPicPr/>
          <p:nvPr/>
        </p:nvPicPr>
        <p:blipFill>
          <a:blip r:embed="rId3"/>
          <a:stretch/>
        </p:blipFill>
        <p:spPr>
          <a:xfrm>
            <a:off x="4408920" y="2945520"/>
            <a:ext cx="3657240" cy="1701360"/>
          </a:xfrm>
          <a:prstGeom prst="rect">
            <a:avLst/>
          </a:prstGeom>
          <a:ln>
            <a:noFill/>
          </a:ln>
        </p:spPr>
      </p:pic>
      <p:sp>
        <p:nvSpPr>
          <p:cNvPr id="196" name="CustomShape 5"/>
          <p:cNvSpPr/>
          <p:nvPr/>
        </p:nvSpPr>
        <p:spPr>
          <a:xfrm>
            <a:off x="7203960" y="2483640"/>
            <a:ext cx="360" cy="461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accent1"/>
            </a:solidFill>
            <a:round/>
            <a:tailEnd len="med" type="triangle" w="med"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Building on the above (a)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TextShape 2"/>
          <p:cNvSpPr txBox="1"/>
          <p:nvPr/>
        </p:nvSpPr>
        <p:spPr>
          <a:xfrm>
            <a:off x="619920" y="806760"/>
            <a:ext cx="570240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*args and **kwargs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*args for non-keyworded variables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*kwargs for keyworded variables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99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200" name="Google Shape;194;p12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01" name="Google Shape;195;p12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02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03" name="CustomShape 5"/>
          <p:cNvSpPr/>
          <p:nvPr/>
        </p:nvSpPr>
        <p:spPr>
          <a:xfrm>
            <a:off x="5922360" y="435960"/>
            <a:ext cx="2942280" cy="1886760"/>
          </a:xfrm>
          <a:prstGeom prst="cloud">
            <a:avLst/>
          </a:prstGeom>
          <a:gradFill rotWithShape="0">
            <a:gsLst>
              <a:gs pos="0">
                <a:srgbClr val="00beff"/>
              </a:gs>
              <a:gs pos="100000">
                <a:srgbClr val="6de1ff"/>
              </a:gs>
            </a:gsLst>
            <a:lin ang="16200000"/>
          </a:gradFill>
          <a:ln w="9360">
            <a:solidFill>
              <a:srgbClr val="00abee"/>
            </a:solidFill>
            <a:round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Calibri"/>
              </a:rPr>
              <a:t>Notice: python functions can initialize multiple variables upon return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204" name="Google Shape;198;p12" descr=""/>
          <p:cNvPicPr/>
          <p:nvPr/>
        </p:nvPicPr>
        <p:blipFill>
          <a:blip r:embed="rId3"/>
          <a:stretch/>
        </p:blipFill>
        <p:spPr>
          <a:xfrm>
            <a:off x="446760" y="1943280"/>
            <a:ext cx="4124880" cy="1658880"/>
          </a:xfrm>
          <a:prstGeom prst="rect">
            <a:avLst/>
          </a:prstGeom>
          <a:ln>
            <a:noFill/>
          </a:ln>
        </p:spPr>
      </p:pic>
      <p:pic>
        <p:nvPicPr>
          <p:cNvPr id="205" name="Google Shape;199;p12" descr=""/>
          <p:cNvPicPr/>
          <p:nvPr/>
        </p:nvPicPr>
        <p:blipFill>
          <a:blip r:embed="rId4"/>
          <a:stretch/>
        </p:blipFill>
        <p:spPr>
          <a:xfrm>
            <a:off x="3231000" y="3508920"/>
            <a:ext cx="5101920" cy="1523520"/>
          </a:xfrm>
          <a:prstGeom prst="rect">
            <a:avLst/>
          </a:prstGeom>
          <a:ln>
            <a:noFill/>
          </a:ln>
        </p:spPr>
      </p:pic>
      <p:sp>
        <p:nvSpPr>
          <p:cNvPr id="206" name="CustomShape 6"/>
          <p:cNvSpPr/>
          <p:nvPr/>
        </p:nvSpPr>
        <p:spPr>
          <a:xfrm flipH="1">
            <a:off x="6645960" y="2320920"/>
            <a:ext cx="747360" cy="1474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Building on the above (b)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TextShape 2"/>
          <p:cNvSpPr txBox="1"/>
          <p:nvPr/>
        </p:nvSpPr>
        <p:spPr>
          <a:xfrm>
            <a:off x="621720" y="949680"/>
            <a:ext cx="570240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Ternary expressions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List comprehension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Inbuilt functions that come with list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(We’ll see more in the next slide)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09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210" name="Google Shape;209;p13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1" name="Google Shape;210;p13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12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213" name="Google Shape;212;p13" descr=""/>
          <p:cNvPicPr/>
          <p:nvPr/>
        </p:nvPicPr>
        <p:blipFill>
          <a:blip r:embed="rId3"/>
          <a:stretch/>
        </p:blipFill>
        <p:spPr>
          <a:xfrm>
            <a:off x="4962240" y="3438000"/>
            <a:ext cx="2746440" cy="1047240"/>
          </a:xfrm>
          <a:prstGeom prst="rect">
            <a:avLst/>
          </a:prstGeom>
          <a:ln>
            <a:noFill/>
          </a:ln>
        </p:spPr>
      </p:pic>
      <p:pic>
        <p:nvPicPr>
          <p:cNvPr id="214" name="Google Shape;213;p13" descr=""/>
          <p:cNvPicPr/>
          <p:nvPr/>
        </p:nvPicPr>
        <p:blipFill>
          <a:blip r:embed="rId4"/>
          <a:stretch/>
        </p:blipFill>
        <p:spPr>
          <a:xfrm>
            <a:off x="3472920" y="2318400"/>
            <a:ext cx="5099760" cy="678960"/>
          </a:xfrm>
          <a:prstGeom prst="rect">
            <a:avLst/>
          </a:prstGeom>
          <a:ln>
            <a:noFill/>
          </a:ln>
        </p:spPr>
      </p:pic>
      <p:pic>
        <p:nvPicPr>
          <p:cNvPr id="215" name="Google Shape;214;p13" descr=""/>
          <p:cNvPicPr/>
          <p:nvPr/>
        </p:nvPicPr>
        <p:blipFill>
          <a:blip r:embed="rId5"/>
          <a:stretch/>
        </p:blipFill>
        <p:spPr>
          <a:xfrm>
            <a:off x="3472920" y="932040"/>
            <a:ext cx="3512880" cy="636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20;p14" descr=""/>
          <p:cNvPicPr/>
          <p:nvPr/>
        </p:nvPicPr>
        <p:blipFill>
          <a:blip r:embed="rId1"/>
          <a:stretch/>
        </p:blipFill>
        <p:spPr>
          <a:xfrm>
            <a:off x="4644720" y="156600"/>
            <a:ext cx="3737880" cy="4686840"/>
          </a:xfrm>
          <a:prstGeom prst="rect">
            <a:avLst/>
          </a:prstGeom>
          <a:ln>
            <a:noFill/>
          </a:ln>
        </p:spPr>
      </p:pic>
      <p:sp>
        <p:nvSpPr>
          <p:cNvPr id="217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More inbuilt list functions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18" name="Group 2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219" name="Google Shape;223;p14" descr=""/>
            <p:cNvPicPr/>
            <p:nvPr/>
          </p:nvPicPr>
          <p:blipFill>
            <a:blip r:embed="rId2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0" name="Google Shape;224;p14" descr=""/>
            <p:cNvPicPr/>
            <p:nvPr/>
          </p:nvPicPr>
          <p:blipFill>
            <a:blip r:embed="rId3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21" name="CustomShape 3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22" name="CustomShape 4"/>
          <p:cNvSpPr/>
          <p:nvPr/>
        </p:nvSpPr>
        <p:spPr>
          <a:xfrm>
            <a:off x="621720" y="1224720"/>
            <a:ext cx="3776400" cy="134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CustomShape 5"/>
          <p:cNvSpPr/>
          <p:nvPr/>
        </p:nvSpPr>
        <p:spPr>
          <a:xfrm>
            <a:off x="186480" y="1023120"/>
            <a:ext cx="4095000" cy="33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Inserting an element</a:t>
            </a:r>
            <a:endParaRPr b="0" lang="en-GB" sz="1800" spc="-1" strike="noStrike"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Reversing </a:t>
            </a:r>
            <a:endParaRPr b="0" lang="en-GB" sz="1800" spc="-1" strike="noStrike"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Note: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reversed()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returns a ‘reverse iterator’ that then needs to be turned back into a list with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list()</a:t>
            </a:r>
            <a:endParaRPr b="0" lang="en-GB" sz="1800" spc="-1" strike="noStrike"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Sorting</a:t>
            </a:r>
            <a:endParaRPr b="0" lang="en-GB" sz="1800" spc="-1" strike="noStrike"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Searching</a:t>
            </a:r>
            <a:endParaRPr b="0" lang="en-GB" sz="1800" spc="-1" strike="noStrike"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Emptying</a:t>
            </a:r>
            <a:endParaRPr b="0" lang="en-GB" sz="1800" spc="-1" strike="noStrike"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Removing duplicates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24" name="CustomShape 6"/>
          <p:cNvSpPr/>
          <p:nvPr/>
        </p:nvSpPr>
        <p:spPr>
          <a:xfrm flipH="1" rot="10800000">
            <a:off x="2575440" y="702720"/>
            <a:ext cx="2086200" cy="454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25" name="CustomShape 7"/>
          <p:cNvSpPr/>
          <p:nvPr/>
        </p:nvSpPr>
        <p:spPr>
          <a:xfrm>
            <a:off x="1561320" y="1537560"/>
            <a:ext cx="30877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26" name="CustomShape 8"/>
          <p:cNvSpPr/>
          <p:nvPr/>
        </p:nvSpPr>
        <p:spPr>
          <a:xfrm flipH="1" rot="10800000">
            <a:off x="1233000" y="2386800"/>
            <a:ext cx="3429360" cy="891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27" name="CustomShape 9"/>
          <p:cNvSpPr/>
          <p:nvPr/>
        </p:nvSpPr>
        <p:spPr>
          <a:xfrm flipH="1" rot="10800000">
            <a:off x="1561680" y="3076560"/>
            <a:ext cx="3429360" cy="52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28" name="CustomShape 10"/>
          <p:cNvSpPr/>
          <p:nvPr/>
        </p:nvSpPr>
        <p:spPr>
          <a:xfrm>
            <a:off x="1561320" y="3975840"/>
            <a:ext cx="3084840" cy="130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29" name="CustomShape 11"/>
          <p:cNvSpPr/>
          <p:nvPr/>
        </p:nvSpPr>
        <p:spPr>
          <a:xfrm>
            <a:off x="2631600" y="4334040"/>
            <a:ext cx="2014200" cy="407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Important distinction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TextShape 2"/>
          <p:cNvSpPr txBox="1"/>
          <p:nvPr/>
        </p:nvSpPr>
        <p:spPr>
          <a:xfrm>
            <a:off x="621720" y="1224720"/>
            <a:ext cx="570240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Some of these functions actively modified our list while others returned a copy of the modified list, leaving the original list untouched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32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233" name="Google Shape;242;p15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34" name="Google Shape;243;p15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35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36" name="CustomShape 5"/>
          <p:cNvSpPr/>
          <p:nvPr/>
        </p:nvSpPr>
        <p:spPr>
          <a:xfrm>
            <a:off x="5843160" y="277560"/>
            <a:ext cx="1928520" cy="856800"/>
          </a:xfrm>
          <a:prstGeom prst="cloud">
            <a:avLst/>
          </a:prstGeom>
          <a:gradFill rotWithShape="0">
            <a:gsLst>
              <a:gs pos="0">
                <a:srgbClr val="00beff"/>
              </a:gs>
              <a:gs pos="100000">
                <a:srgbClr val="6de1ff"/>
              </a:gs>
            </a:gsLst>
            <a:lin ang="16200000"/>
          </a:gradFill>
          <a:ln w="9360">
            <a:solidFill>
              <a:srgbClr val="00abee"/>
            </a:solidFill>
            <a:round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Calibri"/>
              </a:rPr>
              <a:t>e.g. 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Calibri"/>
              </a:rPr>
              <a:t>L.empty()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37" name="CustomShape 6"/>
          <p:cNvSpPr/>
          <p:nvPr/>
        </p:nvSpPr>
        <p:spPr>
          <a:xfrm flipH="1">
            <a:off x="4952520" y="705960"/>
            <a:ext cx="896400" cy="51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38" name="Google Shape;247;p15" descr=""/>
          <p:cNvPicPr/>
          <p:nvPr/>
        </p:nvPicPr>
        <p:blipFill>
          <a:blip r:embed="rId3"/>
          <a:stretch/>
        </p:blipFill>
        <p:spPr>
          <a:xfrm>
            <a:off x="4752000" y="2172600"/>
            <a:ext cx="3254400" cy="2836440"/>
          </a:xfrm>
          <a:prstGeom prst="rect">
            <a:avLst/>
          </a:prstGeom>
          <a:ln>
            <a:noFill/>
          </a:ln>
        </p:spPr>
      </p:pic>
      <p:sp>
        <p:nvSpPr>
          <p:cNvPr id="239" name="CustomShape 7"/>
          <p:cNvSpPr/>
          <p:nvPr/>
        </p:nvSpPr>
        <p:spPr>
          <a:xfrm>
            <a:off x="621720" y="2293560"/>
            <a:ext cx="3569400" cy="134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lvl="2" marL="576000" indent="-287640">
              <a:lnSpc>
                <a:spcPct val="100000"/>
              </a:lnSpc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So, to reverse our list permanently with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reversed()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we must use assignment</a:t>
            </a:r>
            <a:endParaRPr b="0" lang="en-GB" sz="1800" spc="-1" strike="noStrike"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All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reversed()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does is return a reverse iterator!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Better still…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TextShape 2"/>
          <p:cNvSpPr txBox="1"/>
          <p:nvPr/>
        </p:nvSpPr>
        <p:spPr>
          <a:xfrm>
            <a:off x="621720" y="1224720"/>
            <a:ext cx="570240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To avoid the explicit copy and assignment operations (potentially expensive) use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reverse()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instead of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reversed()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42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243" name="Google Shape;257;p16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44" name="Google Shape;258;p16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45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46" name="CustomShape 5"/>
          <p:cNvSpPr/>
          <p:nvPr/>
        </p:nvSpPr>
        <p:spPr>
          <a:xfrm>
            <a:off x="621720" y="2293560"/>
            <a:ext cx="3569400" cy="134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lvl="2" marL="576000" indent="-287640">
              <a:lnSpc>
                <a:spcPct val="100000"/>
              </a:lnSpc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Unlike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reversed()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,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reverse()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is a member function of the list itself</a:t>
            </a:r>
            <a:endParaRPr b="0" lang="en-GB" sz="1800" spc="-1" strike="noStrike"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No single way is right: coding is about making good choices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247" name="Google Shape;261;p16" descr=""/>
          <p:cNvPicPr/>
          <p:nvPr/>
        </p:nvPicPr>
        <p:blipFill>
          <a:blip r:embed="rId3"/>
          <a:stretch/>
        </p:blipFill>
        <p:spPr>
          <a:xfrm>
            <a:off x="4349520" y="2615760"/>
            <a:ext cx="3949200" cy="1294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Building on the above (c): lambda functions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TextShape 2"/>
          <p:cNvSpPr txBox="1"/>
          <p:nvPr/>
        </p:nvSpPr>
        <p:spPr>
          <a:xfrm>
            <a:off x="619920" y="806760"/>
            <a:ext cx="715212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Lambdas (sometimes anonymous functions) are one-line functions.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Useful when you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don’t want to use a function twice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Blueprint: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lambda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arguments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: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expression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Lambdas can be used to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pass around functionality 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as we will see next…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50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251" name="Google Shape;270;p17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2" name="Google Shape;271;p17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53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254" name="Google Shape;273;p17" descr=""/>
          <p:cNvPicPr/>
          <p:nvPr/>
        </p:nvPicPr>
        <p:blipFill>
          <a:blip r:embed="rId3"/>
          <a:stretch/>
        </p:blipFill>
        <p:spPr>
          <a:xfrm>
            <a:off x="4995000" y="2725920"/>
            <a:ext cx="3936600" cy="329760"/>
          </a:xfrm>
          <a:prstGeom prst="rect">
            <a:avLst/>
          </a:prstGeom>
          <a:ln>
            <a:noFill/>
          </a:ln>
        </p:spPr>
      </p:pic>
      <p:pic>
        <p:nvPicPr>
          <p:cNvPr id="255" name="Google Shape;274;p17" descr=""/>
          <p:cNvPicPr/>
          <p:nvPr/>
        </p:nvPicPr>
        <p:blipFill>
          <a:blip r:embed="rId4"/>
          <a:stretch/>
        </p:blipFill>
        <p:spPr>
          <a:xfrm>
            <a:off x="619920" y="2730240"/>
            <a:ext cx="3936600" cy="990360"/>
          </a:xfrm>
          <a:prstGeom prst="rect">
            <a:avLst/>
          </a:prstGeom>
          <a:ln>
            <a:noFill/>
          </a:ln>
        </p:spPr>
      </p:pic>
      <p:sp>
        <p:nvSpPr>
          <p:cNvPr id="256" name="CustomShape 5"/>
          <p:cNvSpPr/>
          <p:nvPr/>
        </p:nvSpPr>
        <p:spPr>
          <a:xfrm rot="16200000">
            <a:off x="2991240" y="1624320"/>
            <a:ext cx="312480" cy="2002320"/>
          </a:xfrm>
          <a:prstGeom prst="rightBrace">
            <a:avLst>
              <a:gd name="adj1" fmla="val 8333"/>
              <a:gd name="adj2" fmla="val 50000"/>
            </a:avLst>
          </a:prstGeom>
          <a:noFill/>
          <a:ln w="25560">
            <a:solidFill>
              <a:schemeClr val="accent1"/>
            </a:solidFill>
            <a:round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57" name="CustomShape 6"/>
          <p:cNvSpPr/>
          <p:nvPr/>
        </p:nvSpPr>
        <p:spPr>
          <a:xfrm>
            <a:off x="3147480" y="2386440"/>
            <a:ext cx="2795760" cy="339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58" name="CustomShape 7"/>
          <p:cNvSpPr/>
          <p:nvPr/>
        </p:nvSpPr>
        <p:spPr>
          <a:xfrm>
            <a:off x="4118760" y="2214360"/>
            <a:ext cx="1757520" cy="484920"/>
          </a:xfrm>
          <a:prstGeom prst="cloud">
            <a:avLst/>
          </a:prstGeom>
          <a:gradFill rotWithShape="0">
            <a:gsLst>
              <a:gs pos="0">
                <a:srgbClr val="00beff"/>
              </a:gs>
              <a:gs pos="100000">
                <a:srgbClr val="6de1ff"/>
              </a:gs>
            </a:gsLst>
            <a:lin ang="16200000"/>
          </a:gradFill>
          <a:ln w="9360">
            <a:solidFill>
              <a:srgbClr val="00abee"/>
            </a:solidFill>
            <a:round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Calibri"/>
                <a:ea typeface="Calibri"/>
              </a:rPr>
              <a:t>Functionally equivalent to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Lambda functions (continued)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TextShape 2"/>
          <p:cNvSpPr txBox="1"/>
          <p:nvPr/>
        </p:nvSpPr>
        <p:spPr>
          <a:xfrm>
            <a:off x="619920" y="881640"/>
            <a:ext cx="607140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Map applies a function to all the items in a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list_of_inputs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map(function_to_apply, list_of_inputs)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Where previously we would write: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Now this can be simplified to: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61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262" name="Google Shape;286;p18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63" name="Google Shape;287;p18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64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265" name="Google Shape;289;p18" descr=""/>
          <p:cNvPicPr/>
          <p:nvPr/>
        </p:nvPicPr>
        <p:blipFill>
          <a:blip r:embed="rId3"/>
          <a:stretch/>
        </p:blipFill>
        <p:spPr>
          <a:xfrm>
            <a:off x="4572000" y="1764000"/>
            <a:ext cx="3795120" cy="1346760"/>
          </a:xfrm>
          <a:prstGeom prst="rect">
            <a:avLst/>
          </a:prstGeom>
          <a:ln>
            <a:noFill/>
          </a:ln>
        </p:spPr>
      </p:pic>
      <p:pic>
        <p:nvPicPr>
          <p:cNvPr id="266" name="Google Shape;290;p18" descr=""/>
          <p:cNvPicPr/>
          <p:nvPr/>
        </p:nvPicPr>
        <p:blipFill>
          <a:blip r:embed="rId4"/>
          <a:stretch/>
        </p:blipFill>
        <p:spPr>
          <a:xfrm>
            <a:off x="4572000" y="3814200"/>
            <a:ext cx="3634200" cy="429480"/>
          </a:xfrm>
          <a:prstGeom prst="rect">
            <a:avLst/>
          </a:prstGeom>
          <a:ln>
            <a:noFill/>
          </a:ln>
        </p:spPr>
      </p:pic>
      <p:sp>
        <p:nvSpPr>
          <p:cNvPr id="267" name="CustomShape 5"/>
          <p:cNvSpPr/>
          <p:nvPr/>
        </p:nvSpPr>
        <p:spPr>
          <a:xfrm>
            <a:off x="4338000" y="1764000"/>
            <a:ext cx="233640" cy="1346760"/>
          </a:xfrm>
          <a:prstGeom prst="leftBrace">
            <a:avLst>
              <a:gd name="adj1" fmla="val 8333"/>
              <a:gd name="adj2" fmla="val 50000"/>
            </a:avLst>
          </a:prstGeom>
          <a:noFill/>
          <a:ln w="25560">
            <a:solidFill>
              <a:schemeClr val="accent1"/>
            </a:solidFill>
            <a:round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Lambda functions (continued)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TextShape 2"/>
          <p:cNvSpPr txBox="1"/>
          <p:nvPr/>
        </p:nvSpPr>
        <p:spPr>
          <a:xfrm>
            <a:off x="619920" y="881640"/>
            <a:ext cx="570240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Filter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creates a list of elements for which a function returns true: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Equiv. non-lambda expression: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70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271" name="Google Shape;300;p19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72" name="Google Shape;301;p19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73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274" name="Google Shape;303;p19" descr=""/>
          <p:cNvPicPr/>
          <p:nvPr/>
        </p:nvPicPr>
        <p:blipFill>
          <a:blip r:embed="rId3"/>
          <a:stretch/>
        </p:blipFill>
        <p:spPr>
          <a:xfrm>
            <a:off x="2151720" y="1478160"/>
            <a:ext cx="5702400" cy="1060560"/>
          </a:xfrm>
          <a:prstGeom prst="rect">
            <a:avLst/>
          </a:prstGeom>
          <a:ln>
            <a:noFill/>
          </a:ln>
        </p:spPr>
      </p:pic>
      <p:sp>
        <p:nvSpPr>
          <p:cNvPr id="275" name="CustomShape 5"/>
          <p:cNvSpPr/>
          <p:nvPr/>
        </p:nvSpPr>
        <p:spPr>
          <a:xfrm rot="16200000">
            <a:off x="5587560" y="1391040"/>
            <a:ext cx="241560" cy="1433520"/>
          </a:xfrm>
          <a:prstGeom prst="leftBrace">
            <a:avLst>
              <a:gd name="adj1" fmla="val 8333"/>
              <a:gd name="adj2" fmla="val 50000"/>
            </a:avLst>
          </a:prstGeom>
          <a:noFill/>
          <a:ln w="25560">
            <a:solidFill>
              <a:schemeClr val="accent1"/>
            </a:solidFill>
            <a:round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76" name="Google Shape;305;p19" descr=""/>
          <p:cNvPicPr/>
          <p:nvPr/>
        </p:nvPicPr>
        <p:blipFill>
          <a:blip r:embed="rId4"/>
          <a:stretch/>
        </p:blipFill>
        <p:spPr>
          <a:xfrm>
            <a:off x="2151720" y="3129120"/>
            <a:ext cx="4090680" cy="1736640"/>
          </a:xfrm>
          <a:prstGeom prst="rect">
            <a:avLst/>
          </a:prstGeom>
          <a:ln>
            <a:noFill/>
          </a:ln>
        </p:spPr>
      </p:pic>
      <p:sp>
        <p:nvSpPr>
          <p:cNvPr id="277" name="CustomShape 6"/>
          <p:cNvSpPr/>
          <p:nvPr/>
        </p:nvSpPr>
        <p:spPr>
          <a:xfrm flipH="1">
            <a:off x="4197240" y="2327760"/>
            <a:ext cx="1537920" cy="80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621720" y="38592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Welcome and icebreaker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619920" y="1243080"/>
            <a:ext cx="752004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Thank you for joining!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2-hour course (10am-12pm); break for 10 minutes around 11am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Mute when not talking, but please do post in the chat or speak up when questions arise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Introductions (post in the chat)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Link to the exercises for today: </a:t>
            </a:r>
            <a:r>
              <a:rPr b="0" lang="en-US" sz="1800" spc="-1" strike="noStrike" u="sng">
                <a:solidFill>
                  <a:srgbClr val="be1e2d"/>
                </a:solidFill>
                <a:uFillTx/>
                <a:latin typeface="Arial"/>
                <a:ea typeface="Arial"/>
                <a:hlinkClick r:id="rId1"/>
              </a:rPr>
              <a:t>https://colab.research.google.com/github/DurhamARC/Intermediate-Python/blob/main/exercises/intermediate_python_exercises.ipynb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28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129" name="Google Shape;73;p2" descr=""/>
            <p:cNvPicPr/>
            <p:nvPr/>
          </p:nvPicPr>
          <p:blipFill>
            <a:blip r:embed="rId2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0" name="Google Shape;74;p2" descr=""/>
            <p:cNvPicPr/>
            <p:nvPr/>
          </p:nvPicPr>
          <p:blipFill>
            <a:blip r:embed="rId3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1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Mastering strings (a)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TextShape 2"/>
          <p:cNvSpPr txBox="1"/>
          <p:nvPr/>
        </p:nvSpPr>
        <p:spPr>
          <a:xfrm>
            <a:off x="405360" y="1614240"/>
            <a:ext cx="3667320" cy="2379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Adjusting case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Formatting strings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None of these functions modify the original string. Instead, they return a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copy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. Modification requires assignment.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80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281" name="Google Shape;315;p20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82" name="Google Shape;316;p20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83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284" name="Google Shape;318;p20" descr=""/>
          <p:cNvPicPr/>
          <p:nvPr/>
        </p:nvPicPr>
        <p:blipFill>
          <a:blip r:embed="rId3"/>
          <a:stretch/>
        </p:blipFill>
        <p:spPr>
          <a:xfrm>
            <a:off x="4572000" y="814680"/>
            <a:ext cx="4476240" cy="1989360"/>
          </a:xfrm>
          <a:prstGeom prst="rect">
            <a:avLst/>
          </a:prstGeom>
          <a:ln>
            <a:noFill/>
          </a:ln>
        </p:spPr>
      </p:pic>
      <p:pic>
        <p:nvPicPr>
          <p:cNvPr id="285" name="Google Shape;319;p20" descr=""/>
          <p:cNvPicPr/>
          <p:nvPr/>
        </p:nvPicPr>
        <p:blipFill>
          <a:blip r:embed="rId4"/>
          <a:stretch/>
        </p:blipFill>
        <p:spPr>
          <a:xfrm>
            <a:off x="4572000" y="3506400"/>
            <a:ext cx="2195640" cy="1390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Mastering strings (b)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TextShape 2"/>
          <p:cNvSpPr txBox="1"/>
          <p:nvPr/>
        </p:nvSpPr>
        <p:spPr>
          <a:xfrm>
            <a:off x="405360" y="1356480"/>
            <a:ext cx="3667320" cy="2379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find()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: return index of a substring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Returns -1 if substring not found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Querying the existence of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Replacing, splitting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88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289" name="Google Shape;328;p21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90" name="Google Shape;329;p21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91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292" name="Google Shape;331;p21" descr=""/>
          <p:cNvPicPr/>
          <p:nvPr/>
        </p:nvPicPr>
        <p:blipFill>
          <a:blip r:embed="rId3"/>
          <a:stretch/>
        </p:blipFill>
        <p:spPr>
          <a:xfrm>
            <a:off x="4429440" y="798120"/>
            <a:ext cx="3966480" cy="3499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Mastering strings (c)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TextShape 2"/>
          <p:cNvSpPr txBox="1"/>
          <p:nvPr/>
        </p:nvSpPr>
        <p:spPr>
          <a:xfrm>
            <a:off x="628560" y="876960"/>
            <a:ext cx="7121160" cy="2379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Index() is similar to find()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Returns index of substring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However, unlike find(), index() raises a ValueError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exception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when substring not found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Used alongside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exception handling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95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296" name="Google Shape;340;p22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97" name="Google Shape;341;p22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98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299" name="Google Shape;343;p22" descr=""/>
          <p:cNvPicPr/>
          <p:nvPr/>
        </p:nvPicPr>
        <p:blipFill>
          <a:blip r:embed="rId3"/>
          <a:stretch/>
        </p:blipFill>
        <p:spPr>
          <a:xfrm>
            <a:off x="2049840" y="2748960"/>
            <a:ext cx="5043960" cy="2268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An aside: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TextShape 2"/>
          <p:cNvSpPr txBox="1"/>
          <p:nvPr/>
        </p:nvSpPr>
        <p:spPr>
          <a:xfrm>
            <a:off x="628560" y="1088640"/>
            <a:ext cx="7121160" cy="2379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The canonical way to search a string (if not interested in the index) is very simple: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02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03" name="Google Shape;352;p23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04" name="Google Shape;353;p23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05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306" name="Google Shape;355;p23" descr=""/>
          <p:cNvPicPr/>
          <p:nvPr/>
        </p:nvPicPr>
        <p:blipFill>
          <a:blip r:embed="rId3"/>
          <a:srcRect l="0" t="21301" r="0" b="0"/>
          <a:stretch/>
        </p:blipFill>
        <p:spPr>
          <a:xfrm>
            <a:off x="1179720" y="2148120"/>
            <a:ext cx="6784560" cy="1936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Mastering strings (d)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TextShape 2"/>
          <p:cNvSpPr txBox="1"/>
          <p:nvPr/>
        </p:nvSpPr>
        <p:spPr>
          <a:xfrm>
            <a:off x="405360" y="1356480"/>
            <a:ext cx="2691360" cy="2379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F-strings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F-strings provide a way to embed expressions inside string literals, using a minimal syntax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The expressions are evaluated at runtime and replaced with their values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09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10" name="Google Shape;364;p24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11" name="Google Shape;365;p24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12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313" name="Google Shape;367;p24" descr=""/>
          <p:cNvPicPr/>
          <p:nvPr/>
        </p:nvPicPr>
        <p:blipFill>
          <a:blip r:embed="rId3"/>
          <a:stretch/>
        </p:blipFill>
        <p:spPr>
          <a:xfrm>
            <a:off x="3437280" y="781920"/>
            <a:ext cx="4746240" cy="896760"/>
          </a:xfrm>
          <a:prstGeom prst="rect">
            <a:avLst/>
          </a:prstGeom>
          <a:ln>
            <a:noFill/>
          </a:ln>
        </p:spPr>
      </p:pic>
      <p:pic>
        <p:nvPicPr>
          <p:cNvPr id="314" name="Google Shape;368;p24" descr=""/>
          <p:cNvPicPr/>
          <p:nvPr/>
        </p:nvPicPr>
        <p:blipFill>
          <a:blip r:embed="rId4"/>
          <a:stretch/>
        </p:blipFill>
        <p:spPr>
          <a:xfrm>
            <a:off x="3458160" y="2040840"/>
            <a:ext cx="4484520" cy="1755000"/>
          </a:xfrm>
          <a:prstGeom prst="rect">
            <a:avLst/>
          </a:prstGeom>
          <a:ln>
            <a:noFill/>
          </a:ln>
        </p:spPr>
      </p:pic>
      <p:pic>
        <p:nvPicPr>
          <p:cNvPr id="315" name="Google Shape;369;p24" descr=""/>
          <p:cNvPicPr/>
          <p:nvPr/>
        </p:nvPicPr>
        <p:blipFill>
          <a:blip r:embed="rId5"/>
          <a:stretch/>
        </p:blipFill>
        <p:spPr>
          <a:xfrm>
            <a:off x="3458160" y="4215960"/>
            <a:ext cx="3116880" cy="727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roup 1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17" name="Google Shape;376;p25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18" name="Google Shape;377;p25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19" name="CustomShape 2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20" name="CustomShape 3"/>
          <p:cNvSpPr/>
          <p:nvPr/>
        </p:nvSpPr>
        <p:spPr>
          <a:xfrm>
            <a:off x="697680" y="1254240"/>
            <a:ext cx="5557680" cy="110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Exercises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Ask us questions!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We’re very happy to setup breakout rooms upon request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roup 1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22" name="Google Shape;386;p26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23" name="Google Shape;387;p26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24" name="CustomShape 2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25" name="CustomShape 3"/>
          <p:cNvSpPr/>
          <p:nvPr/>
        </p:nvSpPr>
        <p:spPr>
          <a:xfrm>
            <a:off x="697680" y="1254240"/>
            <a:ext cx="5557680" cy="110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Coffee break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roup 1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27" name="Google Shape;396;p27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28" name="Google Shape;397;p27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29" name="CustomShape 2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30" name="CustomShape 3"/>
          <p:cNvSpPr/>
          <p:nvPr/>
        </p:nvSpPr>
        <p:spPr>
          <a:xfrm>
            <a:off x="697680" y="1254240"/>
            <a:ext cx="5557680" cy="110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Introduction to modules and packages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Modules and packages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TextShape 2"/>
          <p:cNvSpPr txBox="1"/>
          <p:nvPr/>
        </p:nvSpPr>
        <p:spPr>
          <a:xfrm>
            <a:off x="405360" y="1200240"/>
            <a:ext cx="3667320" cy="2379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Loading modules: the </a:t>
            </a:r>
            <a:r>
              <a:rPr b="1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import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statement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Explicit module import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Explicit module import by alias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Explicit import of module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33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34" name="Google Shape;408;p28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35" name="Google Shape;409;p28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36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37" name="CustomShape 5"/>
          <p:cNvSpPr/>
          <p:nvPr/>
        </p:nvSpPr>
        <p:spPr>
          <a:xfrm>
            <a:off x="6936120" y="84960"/>
            <a:ext cx="2155680" cy="856800"/>
          </a:xfrm>
          <a:prstGeom prst="cloud">
            <a:avLst/>
          </a:prstGeom>
          <a:gradFill rotWithShape="0">
            <a:gsLst>
              <a:gs pos="0">
                <a:srgbClr val="00beff"/>
              </a:gs>
              <a:gs pos="100000">
                <a:srgbClr val="6de1ff"/>
              </a:gs>
            </a:gsLst>
            <a:lin ang="16200000"/>
          </a:gradFill>
          <a:ln w="9360">
            <a:solidFill>
              <a:srgbClr val="00abee"/>
            </a:solidFill>
            <a:round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Calibri"/>
              </a:rPr>
              <a:t>Namespaces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338" name="Google Shape;412;p28" descr=""/>
          <p:cNvPicPr/>
          <p:nvPr/>
        </p:nvPicPr>
        <p:blipFill>
          <a:blip r:embed="rId3"/>
          <a:stretch/>
        </p:blipFill>
        <p:spPr>
          <a:xfrm>
            <a:off x="4921920" y="1518840"/>
            <a:ext cx="3479400" cy="2628720"/>
          </a:xfrm>
          <a:prstGeom prst="rect">
            <a:avLst/>
          </a:prstGeom>
          <a:ln>
            <a:noFill/>
          </a:ln>
        </p:spPr>
      </p:pic>
      <p:sp>
        <p:nvSpPr>
          <p:cNvPr id="339" name="CustomShape 6"/>
          <p:cNvSpPr/>
          <p:nvPr/>
        </p:nvSpPr>
        <p:spPr>
          <a:xfrm rot="21096000">
            <a:off x="3420000" y="1736640"/>
            <a:ext cx="1493640" cy="190800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0">
                <a:srgbClr val="00beff"/>
              </a:gs>
              <a:gs pos="100000">
                <a:srgbClr val="6de1ff"/>
              </a:gs>
            </a:gsLst>
            <a:lin ang="15696000"/>
          </a:gradFill>
          <a:ln w="9360">
            <a:solidFill>
              <a:srgbClr val="00abee"/>
            </a:solidFill>
            <a:round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40" name="CustomShape 7"/>
          <p:cNvSpPr/>
          <p:nvPr/>
        </p:nvSpPr>
        <p:spPr>
          <a:xfrm rot="999600">
            <a:off x="4099680" y="2451240"/>
            <a:ext cx="809640" cy="189720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0">
                <a:srgbClr val="00beff"/>
              </a:gs>
              <a:gs pos="100000">
                <a:srgbClr val="6de1ff"/>
              </a:gs>
            </a:gsLst>
            <a:lin ang="17196000"/>
          </a:gradFill>
          <a:ln w="9360">
            <a:solidFill>
              <a:srgbClr val="00abee"/>
            </a:solidFill>
            <a:round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41" name="CustomShape 8"/>
          <p:cNvSpPr/>
          <p:nvPr/>
        </p:nvSpPr>
        <p:spPr>
          <a:xfrm flipH="1" rot="12615000">
            <a:off x="3455640" y="3111840"/>
            <a:ext cx="1495800" cy="213840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0">
                <a:srgbClr val="00beff"/>
              </a:gs>
              <a:gs pos="100000">
                <a:srgbClr val="6de1ff"/>
              </a:gs>
            </a:gsLst>
            <a:lin ang="7218000"/>
          </a:gradFill>
          <a:ln w="9360">
            <a:solidFill>
              <a:srgbClr val="00abee"/>
            </a:solidFill>
            <a:round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Other useful modules in the standard library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TextShape 2"/>
          <p:cNvSpPr txBox="1"/>
          <p:nvPr/>
        </p:nvSpPr>
        <p:spPr>
          <a:xfrm>
            <a:off x="405360" y="1200240"/>
            <a:ext cx="5359320" cy="3272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Tools for interfacing with the operating system: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os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44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45" name="Google Shape;424;p29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46" name="Google Shape;425;p29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47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348" name="Google Shape;427;p29" descr=""/>
          <p:cNvPicPr/>
          <p:nvPr/>
        </p:nvPicPr>
        <p:blipFill>
          <a:blip r:embed="rId3"/>
          <a:stretch/>
        </p:blipFill>
        <p:spPr>
          <a:xfrm>
            <a:off x="1097640" y="1821600"/>
            <a:ext cx="6368400" cy="2549160"/>
          </a:xfrm>
          <a:prstGeom prst="rect">
            <a:avLst/>
          </a:prstGeom>
          <a:ln>
            <a:noFill/>
          </a:ln>
        </p:spPr>
      </p:pic>
      <p:sp>
        <p:nvSpPr>
          <p:cNvPr id="349" name="CustomShape 5"/>
          <p:cNvSpPr/>
          <p:nvPr/>
        </p:nvSpPr>
        <p:spPr>
          <a:xfrm>
            <a:off x="5456520" y="3525840"/>
            <a:ext cx="2701800" cy="1531440"/>
          </a:xfrm>
          <a:prstGeom prst="cloud">
            <a:avLst/>
          </a:prstGeom>
          <a:gradFill rotWithShape="0">
            <a:gsLst>
              <a:gs pos="0">
                <a:srgbClr val="00beff"/>
              </a:gs>
              <a:gs pos="100000">
                <a:srgbClr val="6de1ff"/>
              </a:gs>
            </a:gsLst>
            <a:lin ang="16200000"/>
          </a:gradFill>
          <a:ln w="9360">
            <a:solidFill>
              <a:srgbClr val="00abee"/>
            </a:solidFill>
            <a:round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Calibri"/>
              </a:rPr>
              <a:t>Very useful when processing multiple data files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50" name="CustomShape 6"/>
          <p:cNvSpPr/>
          <p:nvPr/>
        </p:nvSpPr>
        <p:spPr>
          <a:xfrm flipH="1" rot="10800000">
            <a:off x="4884840" y="1617120"/>
            <a:ext cx="1922040" cy="67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d5c89c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7"/>
          <p:cNvSpPr/>
          <p:nvPr/>
        </p:nvSpPr>
        <p:spPr>
          <a:xfrm>
            <a:off x="6791040" y="1088280"/>
            <a:ext cx="1922040" cy="675720"/>
          </a:xfrm>
          <a:prstGeom prst="cloud">
            <a:avLst/>
          </a:prstGeom>
          <a:gradFill rotWithShape="0">
            <a:gsLst>
              <a:gs pos="0">
                <a:srgbClr val="fff6d1"/>
              </a:gs>
              <a:gs pos="100000">
                <a:srgbClr val="fffaec"/>
              </a:gs>
            </a:gsLst>
            <a:lin ang="16200000"/>
          </a:gradFill>
          <a:ln w="9360">
            <a:solidFill>
              <a:srgbClr val="d5c89c"/>
            </a:solidFill>
            <a:round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Calibri"/>
                <a:ea typeface="Calibri"/>
              </a:rPr>
              <a:t>Facilitates portability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621720" y="38592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Course structure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653400" y="930960"/>
            <a:ext cx="728568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'Beginners Python’ refresher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Loops, lists, functions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‘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Pythonic’ concepts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List comprehension, ternary expressions, *args and **kwargs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Lambdas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More advanced string manipulation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Introduction to modules and packages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Data structures and containers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Mutability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Brief introduction to classes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4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135" name="Google Shape;84;p3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6" name="Google Shape;85;p3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7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Using the </a:t>
            </a:r>
            <a:r>
              <a:rPr b="1" i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csv</a:t>
            </a: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 module (part 1)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TextShape 2"/>
          <p:cNvSpPr txBox="1"/>
          <p:nvPr/>
        </p:nvSpPr>
        <p:spPr>
          <a:xfrm>
            <a:off x="416520" y="801360"/>
            <a:ext cx="7732080" cy="2947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Very convenient module for parsing and writing csv files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Writing a csv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54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55" name="Google Shape;439;p30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56" name="Google Shape;440;p30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57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358" name="Google Shape;442;p30" descr=""/>
          <p:cNvPicPr/>
          <p:nvPr/>
        </p:nvPicPr>
        <p:blipFill>
          <a:blip r:embed="rId3"/>
          <a:srcRect l="0" t="0" r="0" b="57943"/>
          <a:stretch/>
        </p:blipFill>
        <p:spPr>
          <a:xfrm>
            <a:off x="1903320" y="2178720"/>
            <a:ext cx="4758840" cy="2162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For the sake of visualization, here is the first part of the csv we just made: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60" name="Group 2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61" name="Google Shape;450;p31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62" name="Google Shape;451;p31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63" name="CustomShape 3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aphicFrame>
        <p:nvGraphicFramePr>
          <p:cNvPr id="364" name="Table 4"/>
          <p:cNvGraphicFramePr/>
          <p:nvPr/>
        </p:nvGraphicFramePr>
        <p:xfrm>
          <a:off x="3378960" y="1143360"/>
          <a:ext cx="2386080" cy="3353040"/>
        </p:xfrm>
        <a:graphic>
          <a:graphicData uri="http://schemas.openxmlformats.org/drawingml/2006/table">
            <a:tbl>
              <a:tblPr/>
              <a:tblGrid>
                <a:gridCol w="1193040"/>
                <a:gridCol w="1193040"/>
              </a:tblGrid>
              <a:tr h="209160">
                <a:tc>
                  <a:txBody>
                    <a:bodyPr lIns="9000" rIns="9000" tIns="90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x_axis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y_axis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1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0.1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0.99500417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0.2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0.98006658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0.3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0.95533649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0.4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0.92106099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0.5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0.87758256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0.6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0.82533561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0.7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0.76484219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0.8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0.69670671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0.9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0.62160997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1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0.54030231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1.1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0.45359612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1.2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0.36235775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1.3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0.26749883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18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1.4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0.16996714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  <a:tr h="209160"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1.5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  <a:tc>
                  <a:txBody>
                    <a:bodyPr lIns="9000" rIns="9000" tIns="90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0.0707372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" marR="9000">
                    <a:lnL w="12240">
                      <a:solidFill>
                        <a:srgbClr val="002a41"/>
                      </a:solidFill>
                    </a:lnL>
                    <a:lnR w="12240">
                      <a:solidFill>
                        <a:srgbClr val="002a41"/>
                      </a:solidFill>
                    </a:lnR>
                    <a:lnT w="12240">
                      <a:solidFill>
                        <a:srgbClr val="002a41"/>
                      </a:solidFill>
                    </a:lnT>
                    <a:lnB w="12240">
                      <a:solidFill>
                        <a:srgbClr val="002a41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Using the </a:t>
            </a:r>
            <a:r>
              <a:rPr b="1" i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csv</a:t>
            </a: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 module (part 2)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TextShape 2"/>
          <p:cNvSpPr txBox="1"/>
          <p:nvPr/>
        </p:nvSpPr>
        <p:spPr>
          <a:xfrm>
            <a:off x="628560" y="924120"/>
            <a:ext cx="7299720" cy="2947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Now let’s extract the value for y_axis when x_axis is 1.0 for the csv we just wrote: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67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68" name="Google Shape;462;p32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69" name="Google Shape;463;p32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70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371" name="Google Shape;465;p32" descr=""/>
          <p:cNvPicPr/>
          <p:nvPr/>
        </p:nvPicPr>
        <p:blipFill>
          <a:blip r:embed="rId3"/>
          <a:srcRect l="0" t="44662" r="0" b="0"/>
          <a:stretch/>
        </p:blipFill>
        <p:spPr>
          <a:xfrm>
            <a:off x="2192400" y="1842480"/>
            <a:ext cx="4758840" cy="2846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Third-Party Modules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TextShape 2"/>
          <p:cNvSpPr txBox="1"/>
          <p:nvPr/>
        </p:nvSpPr>
        <p:spPr>
          <a:xfrm>
            <a:off x="405360" y="1055160"/>
            <a:ext cx="7902000" cy="2947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Especially for data science coding, third party modules have a lot to offer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Can be imported just as the built-in modules, but first the modules must be installed on your system.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Python comes with a program called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pip 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which will automatically fetch packages released and listed on PyPI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Example: pip install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&lt;some-module&gt;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If you don’t have root permissions use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--user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option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74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75" name="Google Shape;474;p33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76" name="Google Shape;475;p33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77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378" name="Google Shape;477;p33" descr=""/>
          <p:cNvPicPr/>
          <p:nvPr/>
        </p:nvPicPr>
        <p:blipFill>
          <a:blip r:embed="rId3"/>
          <a:stretch/>
        </p:blipFill>
        <p:spPr>
          <a:xfrm>
            <a:off x="1661040" y="4298760"/>
            <a:ext cx="6193440" cy="512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roup 1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80" name="Google Shape;484;p34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81" name="Google Shape;485;p34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82" name="CustomShape 2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83" name="CustomShape 3"/>
          <p:cNvSpPr/>
          <p:nvPr/>
        </p:nvSpPr>
        <p:spPr>
          <a:xfrm>
            <a:off x="697680" y="1254240"/>
            <a:ext cx="4487040" cy="110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Data structures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Data structures: dictionaries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TextShape 2"/>
          <p:cNvSpPr txBox="1"/>
          <p:nvPr/>
        </p:nvSpPr>
        <p:spPr>
          <a:xfrm>
            <a:off x="299160" y="885960"/>
            <a:ext cx="6637680" cy="2243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Dictionaries are flexible mappings of keys to values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can be created via a comma-separated list of key:value pairs within curly braces: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Items are accessed and set via the indexing syntax used for lists and tuples, except here the index is not a zero-based order but valid key in the dictionary: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New items can be added to the dictionary using indexing: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576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86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87" name="Google Shape;496;p35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88" name="Google Shape;497;p35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89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390" name="Google Shape;499;p35" descr=""/>
          <p:cNvPicPr/>
          <p:nvPr/>
        </p:nvPicPr>
        <p:blipFill>
          <a:blip r:embed="rId3"/>
          <a:stretch/>
        </p:blipFill>
        <p:spPr>
          <a:xfrm>
            <a:off x="1224000" y="1896840"/>
            <a:ext cx="5524200" cy="355320"/>
          </a:xfrm>
          <a:prstGeom prst="rect">
            <a:avLst/>
          </a:prstGeom>
          <a:ln>
            <a:noFill/>
          </a:ln>
        </p:spPr>
      </p:pic>
      <p:pic>
        <p:nvPicPr>
          <p:cNvPr id="391" name="Google Shape;500;p35" descr=""/>
          <p:cNvPicPr/>
          <p:nvPr/>
        </p:nvPicPr>
        <p:blipFill>
          <a:blip r:embed="rId4"/>
          <a:stretch/>
        </p:blipFill>
        <p:spPr>
          <a:xfrm>
            <a:off x="1280160" y="3885480"/>
            <a:ext cx="6984720" cy="1015560"/>
          </a:xfrm>
          <a:prstGeom prst="rect">
            <a:avLst/>
          </a:prstGeom>
          <a:ln>
            <a:noFill/>
          </a:ln>
        </p:spPr>
      </p:pic>
      <p:pic>
        <p:nvPicPr>
          <p:cNvPr id="392" name="Google Shape;501;p35" descr=""/>
          <p:cNvPicPr/>
          <p:nvPr/>
        </p:nvPicPr>
        <p:blipFill>
          <a:blip r:embed="rId5"/>
          <a:stretch/>
        </p:blipFill>
        <p:spPr>
          <a:xfrm>
            <a:off x="1311120" y="3215520"/>
            <a:ext cx="4559040" cy="304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Shape 1"/>
          <p:cNvSpPr txBox="1"/>
          <p:nvPr/>
        </p:nvSpPr>
        <p:spPr>
          <a:xfrm>
            <a:off x="621720" y="277560"/>
            <a:ext cx="7902000" cy="857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Data structures cont.: immutability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TextShape 2"/>
          <p:cNvSpPr txBox="1"/>
          <p:nvPr/>
        </p:nvSpPr>
        <p:spPr>
          <a:xfrm>
            <a:off x="619920" y="889560"/>
            <a:ext cx="3555720" cy="3474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All the data structures we have looked at are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mutable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Tuples exemplify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immutability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Typically, we have: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Lists for homogeneous data sequences (e.g., numbers, ingredients, names)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But tuples are ideal for heterogeneous data structures (where entries have different meanings - for example, coordinates)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95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396" name="Google Shape;510;p36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97" name="Google Shape;511;p36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98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399" name="Google Shape;513;p36" descr=""/>
          <p:cNvPicPr/>
          <p:nvPr/>
        </p:nvPicPr>
        <p:blipFill>
          <a:blip r:embed="rId3"/>
          <a:stretch/>
        </p:blipFill>
        <p:spPr>
          <a:xfrm>
            <a:off x="4524480" y="836280"/>
            <a:ext cx="3650400" cy="4029120"/>
          </a:xfrm>
          <a:prstGeom prst="rect">
            <a:avLst/>
          </a:prstGeom>
          <a:ln>
            <a:noFill/>
          </a:ln>
        </p:spPr>
      </p:pic>
      <p:sp>
        <p:nvSpPr>
          <p:cNvPr id="400" name="CustomShape 5"/>
          <p:cNvSpPr/>
          <p:nvPr/>
        </p:nvSpPr>
        <p:spPr>
          <a:xfrm>
            <a:off x="5918760" y="3118680"/>
            <a:ext cx="3224880" cy="1271520"/>
          </a:xfrm>
          <a:prstGeom prst="cloud">
            <a:avLst/>
          </a:prstGeom>
          <a:gradFill rotWithShape="0">
            <a:gsLst>
              <a:gs pos="0">
                <a:srgbClr val="ffc000"/>
              </a:gs>
              <a:gs pos="50000">
                <a:srgbClr val="ffc000"/>
              </a:gs>
              <a:gs pos="100000">
                <a:srgbClr val="ffc000"/>
              </a:gs>
            </a:gsLst>
            <a:lin ang="16200000"/>
          </a:gradFill>
          <a:ln w="9360">
            <a:solidFill>
              <a:srgbClr val="00abee"/>
            </a:solidFill>
            <a:round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Calibri"/>
              </a:rPr>
              <a:t>Note: List’s tuples are immutable, but the list itself is mutable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Data structures cont.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TextShape 2"/>
          <p:cNvSpPr txBox="1"/>
          <p:nvPr/>
        </p:nvSpPr>
        <p:spPr>
          <a:xfrm>
            <a:off x="619920" y="889560"/>
            <a:ext cx="7782480" cy="1939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Namedtuple is handy, but also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immutable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Namedtuple is a factory function for making a tuple class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In the example,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NINumber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becomes a factory function that can encapsulate data from any employee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03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404" name="Google Shape;523;p37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05" name="Google Shape;524;p37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06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407" name="Google Shape;526;p37" descr=""/>
          <p:cNvPicPr/>
          <p:nvPr/>
        </p:nvPicPr>
        <p:blipFill>
          <a:blip r:embed="rId3"/>
          <a:stretch/>
        </p:blipFill>
        <p:spPr>
          <a:xfrm>
            <a:off x="514800" y="2763720"/>
            <a:ext cx="7379640" cy="1150200"/>
          </a:xfrm>
          <a:prstGeom prst="rect">
            <a:avLst/>
          </a:prstGeom>
          <a:ln>
            <a:noFill/>
          </a:ln>
        </p:spPr>
      </p:pic>
      <p:pic>
        <p:nvPicPr>
          <p:cNvPr id="408" name="Google Shape;527;p37" descr=""/>
          <p:cNvPicPr/>
          <p:nvPr/>
        </p:nvPicPr>
        <p:blipFill>
          <a:blip r:embed="rId4"/>
          <a:stretch/>
        </p:blipFill>
        <p:spPr>
          <a:xfrm>
            <a:off x="2154960" y="4345920"/>
            <a:ext cx="4260600" cy="740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roup 1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410" name="Google Shape;534;p38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11" name="Google Shape;535;p38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12" name="CustomShape 2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13" name="CustomShape 3"/>
          <p:cNvSpPr/>
          <p:nvPr/>
        </p:nvSpPr>
        <p:spPr>
          <a:xfrm>
            <a:off x="697680" y="1254240"/>
            <a:ext cx="4487040" cy="110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This forces us to think about a core programming concept: classes…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Very brief introduction to classes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TextShape 2"/>
          <p:cNvSpPr txBox="1"/>
          <p:nvPr/>
        </p:nvSpPr>
        <p:spPr>
          <a:xfrm>
            <a:off x="619920" y="889560"/>
            <a:ext cx="7782480" cy="1939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Class = code template (like previously seen factory function)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16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417" name="Google Shape;546;p39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18" name="Google Shape;547;p39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19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420" name="Google Shape;549;p39" descr=""/>
          <p:cNvPicPr/>
          <p:nvPr/>
        </p:nvPicPr>
        <p:blipFill>
          <a:blip r:embed="rId3"/>
          <a:stretch/>
        </p:blipFill>
        <p:spPr>
          <a:xfrm>
            <a:off x="1638360" y="1746720"/>
            <a:ext cx="5866920" cy="2933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Recap (a): Control Flow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140400" y="990720"/>
            <a:ext cx="852948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Conditional statements: </a:t>
            </a:r>
            <a:r>
              <a:rPr b="0" lang="en-US" sz="1800" spc="-1" strike="noStrike">
                <a:solidFill>
                  <a:srgbClr val="0033b3"/>
                </a:solidFill>
                <a:latin typeface="Arial"/>
                <a:ea typeface="Arial"/>
              </a:rPr>
              <a:t>if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, </a:t>
            </a:r>
            <a:r>
              <a:rPr b="0" lang="en-US" sz="1800" spc="-1" strike="noStrike">
                <a:solidFill>
                  <a:srgbClr val="0033b3"/>
                </a:solidFill>
                <a:latin typeface="Arial"/>
                <a:ea typeface="Arial"/>
              </a:rPr>
              <a:t>elif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, </a:t>
            </a:r>
            <a:r>
              <a:rPr b="0" lang="en-US" sz="1800" spc="-1" strike="noStrike">
                <a:solidFill>
                  <a:srgbClr val="0033b3"/>
                </a:solidFill>
                <a:latin typeface="Arial"/>
                <a:ea typeface="Arial"/>
              </a:rPr>
              <a:t>else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Loop statements: </a:t>
            </a:r>
            <a:r>
              <a:rPr b="0" lang="en-US" sz="1800" spc="-1" strike="noStrike">
                <a:solidFill>
                  <a:srgbClr val="0033b3"/>
                </a:solidFill>
                <a:latin typeface="Arial"/>
                <a:ea typeface="Arial"/>
              </a:rPr>
              <a:t>for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, </a:t>
            </a:r>
            <a:r>
              <a:rPr b="0" lang="en-US" sz="1800" spc="-1" strike="noStrike">
                <a:solidFill>
                  <a:srgbClr val="0033b3"/>
                </a:solidFill>
                <a:latin typeface="Arial"/>
                <a:ea typeface="Arial"/>
              </a:rPr>
              <a:t>while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33b3"/>
                </a:solidFill>
                <a:latin typeface="Arial"/>
                <a:ea typeface="Arial"/>
              </a:rPr>
              <a:t>break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, </a:t>
            </a:r>
            <a:r>
              <a:rPr b="0" lang="en-US" sz="1800" spc="-1" strike="noStrike">
                <a:solidFill>
                  <a:srgbClr val="0033b3"/>
                </a:solidFill>
                <a:latin typeface="Arial"/>
                <a:ea typeface="Arial"/>
              </a:rPr>
              <a:t>continue 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statements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How would the example’s behaviour differ if </a:t>
            </a:r>
            <a:r>
              <a:rPr b="0" lang="en-US" sz="1800" spc="-1" strike="noStrike">
                <a:solidFill>
                  <a:srgbClr val="0033b3"/>
                </a:solidFill>
                <a:latin typeface="Arial"/>
                <a:ea typeface="Arial"/>
              </a:rPr>
              <a:t>break 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was swapped for </a:t>
            </a:r>
            <a:r>
              <a:rPr b="0" lang="en-US" sz="1800" spc="-1" strike="noStrike">
                <a:solidFill>
                  <a:srgbClr val="0033b3"/>
                </a:solidFill>
                <a:latin typeface="Arial"/>
                <a:ea typeface="Arial"/>
              </a:rPr>
              <a:t>continue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0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141" name="Google Shape;95;p4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2" name="Google Shape;96;p4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3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44" name="Google Shape;98;p4" descr=""/>
          <p:cNvPicPr/>
          <p:nvPr/>
        </p:nvPicPr>
        <p:blipFill>
          <a:blip r:embed="rId3"/>
          <a:stretch/>
        </p:blipFill>
        <p:spPr>
          <a:xfrm>
            <a:off x="3032280" y="2761560"/>
            <a:ext cx="3637080" cy="2314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1" name="Group 1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422" name="Google Shape;556;p40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23" name="Google Shape;557;p40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24" name="CustomShape 2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25" name="CustomShape 3"/>
          <p:cNvSpPr/>
          <p:nvPr/>
        </p:nvSpPr>
        <p:spPr>
          <a:xfrm>
            <a:off x="697680" y="1254240"/>
            <a:ext cx="4487040" cy="110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Ok… but how is this more interesting than a list?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Very brief introduction to classes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TextShape 2"/>
          <p:cNvSpPr txBox="1"/>
          <p:nvPr/>
        </p:nvSpPr>
        <p:spPr>
          <a:xfrm>
            <a:off x="619920" y="889560"/>
            <a:ext cx="7782480" cy="1939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We can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generalise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the template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28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429" name="Google Shape;568;p41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30" name="Google Shape;569;p41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31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32" name="CustomShape 5"/>
          <p:cNvSpPr/>
          <p:nvPr/>
        </p:nvSpPr>
        <p:spPr>
          <a:xfrm>
            <a:off x="6675480" y="995400"/>
            <a:ext cx="2099880" cy="856800"/>
          </a:xfrm>
          <a:prstGeom prst="cloud">
            <a:avLst/>
          </a:prstGeom>
          <a:gradFill rotWithShape="0">
            <a:gsLst>
              <a:gs pos="0">
                <a:srgbClr val="00beff"/>
              </a:gs>
              <a:gs pos="100000">
                <a:srgbClr val="6de1ff"/>
              </a:gs>
            </a:gsLst>
            <a:lin ang="16200000"/>
          </a:gradFill>
          <a:ln w="9360">
            <a:solidFill>
              <a:srgbClr val="00abee"/>
            </a:solidFill>
            <a:round/>
          </a:ln>
          <a:effectLst>
            <a:outerShdw blurRad="4000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Calibri"/>
              </a:rPr>
              <a:t>Code reusability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433" name="Google Shape;572;p41" descr=""/>
          <p:cNvPicPr/>
          <p:nvPr/>
        </p:nvPicPr>
        <p:blipFill>
          <a:blip r:embed="rId3"/>
          <a:stretch/>
        </p:blipFill>
        <p:spPr>
          <a:xfrm>
            <a:off x="1775880" y="1859400"/>
            <a:ext cx="5470920" cy="3038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" name="Group 1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435" name="Google Shape;579;p42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36" name="Google Shape;580;p42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37" name="CustomShape 2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38" name="CustomShape 3"/>
          <p:cNvSpPr/>
          <p:nvPr/>
        </p:nvSpPr>
        <p:spPr>
          <a:xfrm>
            <a:off x="697680" y="1254240"/>
            <a:ext cx="4487040" cy="110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Fine… but doesn’t this lack flexibility?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Very brief introduction to classes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0" name="TextShape 2"/>
          <p:cNvSpPr txBox="1"/>
          <p:nvPr/>
        </p:nvSpPr>
        <p:spPr>
          <a:xfrm>
            <a:off x="619920" y="889560"/>
            <a:ext cx="7782480" cy="1939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We can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encapsulate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complexity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41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442" name="Google Shape;591;p43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43" name="Google Shape;592;p43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44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445" name="Google Shape;594;p43" descr=""/>
          <p:cNvPicPr/>
          <p:nvPr/>
        </p:nvPicPr>
        <p:blipFill>
          <a:blip r:embed="rId3"/>
          <a:stretch/>
        </p:blipFill>
        <p:spPr>
          <a:xfrm>
            <a:off x="1672560" y="1286640"/>
            <a:ext cx="5798160" cy="3732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roup 1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447" name="Google Shape;601;p44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48" name="Google Shape;602;p44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49" name="CustomShape 2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50" name="CustomShape 3"/>
          <p:cNvSpPr/>
          <p:nvPr/>
        </p:nvSpPr>
        <p:spPr>
          <a:xfrm>
            <a:off x="697680" y="1254240"/>
            <a:ext cx="5557680" cy="110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Exercises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Ask us questions!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We’re very happy to setup breakout rooms upon request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TextShape 1"/>
          <p:cNvSpPr txBox="1"/>
          <p:nvPr/>
        </p:nvSpPr>
        <p:spPr>
          <a:xfrm>
            <a:off x="697680" y="1254240"/>
            <a:ext cx="3321000" cy="1102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85000"/>
              </a:lnSpc>
              <a:tabLst>
                <a:tab algn="l" pos="0"/>
              </a:tabLst>
            </a:pPr>
            <a:r>
              <a:rPr b="1" lang="en-US" sz="2800" spc="-1" strike="noStrike">
                <a:solidFill>
                  <a:srgbClr val="ffff00"/>
                </a:solidFill>
                <a:latin typeface="Arial"/>
                <a:ea typeface="Arial"/>
              </a:rPr>
              <a:t>Thank you!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2" name="CustomShape 2"/>
          <p:cNvSpPr/>
          <p:nvPr/>
        </p:nvSpPr>
        <p:spPr>
          <a:xfrm>
            <a:off x="64800" y="2052720"/>
            <a:ext cx="7985880" cy="294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 lvl="1" marL="743040" indent="-285480">
              <a:lnSpc>
                <a:spcPct val="100000"/>
              </a:lnSpc>
              <a:buClr>
                <a:srgbClr val="ffff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ffff00"/>
                </a:solidFill>
                <a:latin typeface="Calibri"/>
                <a:ea typeface="Calibri"/>
              </a:rPr>
              <a:t>Feedback would really be appreciated: </a:t>
            </a:r>
            <a:r>
              <a:rPr b="1" lang="en-US" sz="2800" spc="-1" strike="noStrike">
                <a:solidFill>
                  <a:srgbClr val="ffff00"/>
                </a:solidFill>
                <a:latin typeface="Calibri"/>
                <a:ea typeface="Calibri"/>
              </a:rPr>
              <a:t>https://bit.ly/arc_trainingfeedback </a:t>
            </a:r>
            <a:endParaRPr b="0" lang="en-GB" sz="2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ffff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ffff00"/>
                </a:solidFill>
                <a:latin typeface="Calibri"/>
                <a:ea typeface="Calibri"/>
              </a:rPr>
              <a:t>Other training courses at ARC</a:t>
            </a:r>
            <a:endParaRPr b="0" lang="en-GB" sz="2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ffff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ffff00"/>
                </a:solidFill>
                <a:latin typeface="Calibri"/>
                <a:ea typeface="Calibri"/>
              </a:rPr>
              <a:t>RSE support</a:t>
            </a:r>
            <a:endParaRPr b="0" lang="en-GB" sz="2800" spc="-1" strike="noStrike">
              <a:latin typeface="Arial"/>
            </a:endParaRPr>
          </a:p>
          <a:p>
            <a:pPr marL="743040" indent="-107640">
              <a:lnSpc>
                <a:spcPct val="100000"/>
              </a:lnSpc>
              <a:spcBef>
                <a:spcPts val="56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2a4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CustomShape 1"/>
          <p:cNvSpPr/>
          <p:nvPr/>
        </p:nvSpPr>
        <p:spPr>
          <a:xfrm>
            <a:off x="847440" y="858600"/>
            <a:ext cx="7448760" cy="118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Calibri"/>
              </a:rPr>
              <a:t>Solutions to the exercises can be found here: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 u="sng">
                <a:solidFill>
                  <a:srgbClr val="be1e2d"/>
                </a:solidFill>
                <a:uFillTx/>
                <a:latin typeface="Calibri"/>
                <a:ea typeface="Calibri"/>
                <a:hlinkClick r:id="rId1"/>
              </a:rPr>
              <a:t>https://colab.research.google.com/github/DurhamARC/Intermediate-Python/blob/main/exercises/intermediate_python_exercises_solutions.ipynb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Data structures cont.: mutable alternatives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5" name="Google Shape;623;p47" descr=""/>
          <p:cNvPicPr/>
          <p:nvPr/>
        </p:nvPicPr>
        <p:blipFill>
          <a:blip r:embed="rId1"/>
          <a:stretch/>
        </p:blipFill>
        <p:spPr>
          <a:xfrm>
            <a:off x="3506760" y="1317600"/>
            <a:ext cx="5458680" cy="3356280"/>
          </a:xfrm>
          <a:prstGeom prst="rect">
            <a:avLst/>
          </a:prstGeom>
          <a:ln>
            <a:noFill/>
          </a:ln>
        </p:spPr>
      </p:pic>
      <p:grpSp>
        <p:nvGrpSpPr>
          <p:cNvPr id="456" name="Group 2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457" name="Google Shape;625;p47" descr=""/>
            <p:cNvPicPr/>
            <p:nvPr/>
          </p:nvPicPr>
          <p:blipFill>
            <a:blip r:embed="rId2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58" name="Google Shape;626;p47" descr=""/>
            <p:cNvPicPr/>
            <p:nvPr/>
          </p:nvPicPr>
          <p:blipFill>
            <a:blip r:embed="rId3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59" name="CustomShape 3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60" name="CustomShape 4"/>
          <p:cNvSpPr/>
          <p:nvPr/>
        </p:nvSpPr>
        <p:spPr>
          <a:xfrm>
            <a:off x="129240" y="889560"/>
            <a:ext cx="3298680" cy="193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Same API as namedtuple, but mutable</a:t>
            </a:r>
            <a:endParaRPr b="0" lang="en-GB" sz="1800" spc="-1" strike="noStrike"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Adding member functions to this dataclass is also possible</a:t>
            </a:r>
            <a:endParaRPr b="0" lang="en-GB" sz="1800" spc="-1" strike="noStrike"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</p:txBody>
      </p:sp>
      <p:pic>
        <p:nvPicPr>
          <p:cNvPr id="461" name="Google Shape;629;p47" descr=""/>
          <p:cNvPicPr/>
          <p:nvPr/>
        </p:nvPicPr>
        <p:blipFill>
          <a:blip r:embed="rId4"/>
          <a:stretch/>
        </p:blipFill>
        <p:spPr>
          <a:xfrm>
            <a:off x="3562560" y="856440"/>
            <a:ext cx="3551760" cy="284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Recap (a) cont.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619920" y="974880"/>
            <a:ext cx="471060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Nested loops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7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148" name="Google Shape;107;p5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9" name="Google Shape;108;p5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50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51" name="Google Shape;110;p5" descr=""/>
          <p:cNvPicPr/>
          <p:nvPr/>
        </p:nvPicPr>
        <p:blipFill>
          <a:blip r:embed="rId3"/>
          <a:stretch/>
        </p:blipFill>
        <p:spPr>
          <a:xfrm>
            <a:off x="857160" y="1805400"/>
            <a:ext cx="7429320" cy="2628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roup 1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153" name="Google Shape;117;p6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4" name="Google Shape;118;p6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55" name="CustomShape 2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6" name="CustomShape 3"/>
          <p:cNvSpPr/>
          <p:nvPr/>
        </p:nvSpPr>
        <p:spPr>
          <a:xfrm>
            <a:off x="697680" y="1254240"/>
            <a:ext cx="4487040" cy="110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But what is the </a:t>
            </a:r>
            <a:r>
              <a:rPr b="0" i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for</a:t>
            </a: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 loop doing under the hood?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Control Flow (</a:t>
            </a:r>
            <a:r>
              <a:rPr b="1" lang="en-US" sz="2400" spc="-1" strike="noStrike" u="sng">
                <a:solidFill>
                  <a:srgbClr val="54145a"/>
                </a:solidFill>
                <a:uFillTx/>
                <a:latin typeface="Arial"/>
                <a:ea typeface="Arial"/>
              </a:rPr>
              <a:t>iterators</a:t>
            </a: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140400" y="990720"/>
            <a:ext cx="429840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343080" indent="-342720">
              <a:lnSpc>
                <a:spcPct val="100000"/>
              </a:lnSpc>
              <a:buClr>
                <a:srgbClr val="68246d"/>
              </a:buClr>
              <a:buFont typeface="Calibri"/>
              <a:buAutoNum type="arabicPeriod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iter() is called on the container object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343080" indent="-34272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Calibri"/>
              <a:buAutoNum type="arabicPeriod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This returns an iterator object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343080" indent="-34272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Calibri"/>
              <a:buAutoNum type="arabicPeriod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The iterator object defines a __next__() function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Facilitates access of elements one at a time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343080" indent="-34272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Calibri"/>
              <a:buAutoNum type="arabicPeriod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__next__() tells for loop when there are no more elements (raises StopIteration exception)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88000" indent="-17352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59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160" name="Google Shape;129;p7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1" name="Google Shape;130;p7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2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63" name="Google Shape;132;p7" descr=""/>
          <p:cNvPicPr/>
          <p:nvPr/>
        </p:nvPicPr>
        <p:blipFill>
          <a:blip r:embed="rId3"/>
          <a:stretch/>
        </p:blipFill>
        <p:spPr>
          <a:xfrm>
            <a:off x="4551480" y="551880"/>
            <a:ext cx="3837600" cy="4273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Recap (b): Lists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621720" y="1847520"/>
            <a:ext cx="604656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Quick and easy way to store objects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Can contain objects of any type, or </a:t>
            </a:r>
            <a:r>
              <a:rPr b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even a mix of types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576000" indent="-287640">
              <a:lnSpc>
                <a:spcPct val="100000"/>
              </a:lnSpc>
              <a:spcBef>
                <a:spcPts val="799"/>
              </a:spcBef>
              <a:buClr>
                <a:srgbClr val="002a41"/>
              </a:buClr>
              <a:buFont typeface="Merriweather Sans"/>
              <a:buChar char="–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Python’s dynamic type system makes things easy!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66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167" name="Google Shape;141;p8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8" name="Google Shape;142;p8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9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70" name="Google Shape;144;p8" descr=""/>
          <p:cNvPicPr/>
          <p:nvPr/>
        </p:nvPicPr>
        <p:blipFill>
          <a:blip r:embed="rId3"/>
          <a:srcRect l="0" t="0" r="20191" b="58816"/>
          <a:stretch/>
        </p:blipFill>
        <p:spPr>
          <a:xfrm>
            <a:off x="5997960" y="612360"/>
            <a:ext cx="2928960" cy="1009080"/>
          </a:xfrm>
          <a:prstGeom prst="rect">
            <a:avLst/>
          </a:prstGeom>
          <a:ln>
            <a:noFill/>
          </a:ln>
        </p:spPr>
      </p:pic>
      <p:pic>
        <p:nvPicPr>
          <p:cNvPr id="171" name="Google Shape;145;p8" descr=""/>
          <p:cNvPicPr/>
          <p:nvPr/>
        </p:nvPicPr>
        <p:blipFill>
          <a:blip r:embed="rId4"/>
          <a:stretch/>
        </p:blipFill>
        <p:spPr>
          <a:xfrm>
            <a:off x="1035360" y="3524040"/>
            <a:ext cx="7073280" cy="871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621720" y="277560"/>
            <a:ext cx="7902000" cy="85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54145a"/>
                </a:solidFill>
                <a:latin typeface="Arial"/>
                <a:ea typeface="Arial"/>
              </a:rPr>
              <a:t>Recap (b) cont.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TextShape 2"/>
          <p:cNvSpPr txBox="1"/>
          <p:nvPr/>
        </p:nvSpPr>
        <p:spPr>
          <a:xfrm>
            <a:off x="621720" y="1847520"/>
            <a:ext cx="5702400" cy="1346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lvl="1" marL="288000" indent="-287640">
              <a:lnSpc>
                <a:spcPct val="100000"/>
              </a:lnSpc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Easy to process lists using </a:t>
            </a:r>
            <a:r>
              <a:rPr b="0" i="1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for</a:t>
            </a: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 loops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288000" indent="-287640">
              <a:lnSpc>
                <a:spcPct val="100000"/>
              </a:lnSpc>
              <a:spcBef>
                <a:spcPts val="799"/>
              </a:spcBef>
              <a:buClr>
                <a:srgbClr val="68246d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a41"/>
                </a:solidFill>
                <a:latin typeface="Arial"/>
                <a:ea typeface="Arial"/>
              </a:rPr>
              <a:t>Appending to lists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74" name="Group 3"/>
          <p:cNvGrpSpPr/>
          <p:nvPr/>
        </p:nvGrpSpPr>
        <p:grpSpPr>
          <a:xfrm>
            <a:off x="8402760" y="3118680"/>
            <a:ext cx="748080" cy="2030760"/>
            <a:chOff x="8402760" y="3118680"/>
            <a:chExt cx="748080" cy="2030760"/>
          </a:xfrm>
        </p:grpSpPr>
        <p:pic>
          <p:nvPicPr>
            <p:cNvPr id="175" name="Google Shape;154;p9" descr=""/>
            <p:cNvPicPr/>
            <p:nvPr/>
          </p:nvPicPr>
          <p:blipFill>
            <a:blip r:embed="rId1"/>
            <a:stretch/>
          </p:blipFill>
          <p:spPr>
            <a:xfrm>
              <a:off x="8402760" y="3118680"/>
              <a:ext cx="745560" cy="677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6" name="Google Shape;155;p9" descr=""/>
            <p:cNvPicPr/>
            <p:nvPr/>
          </p:nvPicPr>
          <p:blipFill>
            <a:blip r:embed="rId2"/>
            <a:stretch/>
          </p:blipFill>
          <p:spPr>
            <a:xfrm flipH="1">
              <a:off x="8403840" y="3797640"/>
              <a:ext cx="744840" cy="675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77" name="CustomShape 4"/>
            <p:cNvSpPr/>
            <p:nvPr/>
          </p:nvSpPr>
          <p:spPr>
            <a:xfrm>
              <a:off x="8403120" y="4473720"/>
              <a:ext cx="747720" cy="675720"/>
            </a:xfrm>
            <a:prstGeom prst="rect">
              <a:avLst/>
            </a:prstGeom>
            <a:solidFill>
              <a:srgbClr val="6824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78" name="Google Shape;157;p9" descr=""/>
          <p:cNvPicPr/>
          <p:nvPr/>
        </p:nvPicPr>
        <p:blipFill>
          <a:blip r:embed="rId3"/>
          <a:stretch/>
        </p:blipFill>
        <p:spPr>
          <a:xfrm>
            <a:off x="1581120" y="3297240"/>
            <a:ext cx="5283000" cy="1676160"/>
          </a:xfrm>
          <a:prstGeom prst="rect">
            <a:avLst/>
          </a:prstGeom>
          <a:ln>
            <a:noFill/>
          </a:ln>
        </p:spPr>
      </p:pic>
      <p:pic>
        <p:nvPicPr>
          <p:cNvPr id="179" name="Google Shape;158;p9" descr=""/>
          <p:cNvPicPr/>
          <p:nvPr/>
        </p:nvPicPr>
        <p:blipFill>
          <a:blip r:embed="rId4"/>
          <a:stretch/>
        </p:blipFill>
        <p:spPr>
          <a:xfrm>
            <a:off x="5398920" y="977400"/>
            <a:ext cx="3644640" cy="1320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4145a"/>
      </a:dk2>
      <a:lt2>
        <a:srgbClr val="cba8b1"/>
      </a:lt2>
      <a:accent1>
        <a:srgbClr val="00aeef"/>
      </a:accent1>
      <a:accent2>
        <a:srgbClr val="a5c8d0"/>
      </a:accent2>
      <a:accent3>
        <a:srgbClr val="afa961"/>
      </a:accent3>
      <a:accent4>
        <a:srgbClr val="b3bdb1"/>
      </a:accent4>
      <a:accent5>
        <a:srgbClr val="ffd53a"/>
      </a:accent5>
      <a:accent6>
        <a:srgbClr val="dacda2"/>
      </a:accent6>
      <a:hlink>
        <a:srgbClr val="be1e2d"/>
      </a:hlink>
      <a:folHlink>
        <a:srgbClr val="b6aa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4145a"/>
      </a:dk2>
      <a:lt2>
        <a:srgbClr val="cba8b1"/>
      </a:lt2>
      <a:accent1>
        <a:srgbClr val="00aeef"/>
      </a:accent1>
      <a:accent2>
        <a:srgbClr val="a5c8d0"/>
      </a:accent2>
      <a:accent3>
        <a:srgbClr val="afa961"/>
      </a:accent3>
      <a:accent4>
        <a:srgbClr val="b3bdb1"/>
      </a:accent4>
      <a:accent5>
        <a:srgbClr val="ffd53a"/>
      </a:accent5>
      <a:accent6>
        <a:srgbClr val="dacda2"/>
      </a:accent6>
      <a:hlink>
        <a:srgbClr val="be1e2d"/>
      </a:hlink>
      <a:folHlink>
        <a:srgbClr val="b6aa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4145a"/>
      </a:dk2>
      <a:lt2>
        <a:srgbClr val="cba8b1"/>
      </a:lt2>
      <a:accent1>
        <a:srgbClr val="00aeef"/>
      </a:accent1>
      <a:accent2>
        <a:srgbClr val="a5c8d0"/>
      </a:accent2>
      <a:accent3>
        <a:srgbClr val="afa961"/>
      </a:accent3>
      <a:accent4>
        <a:srgbClr val="b3bdb1"/>
      </a:accent4>
      <a:accent5>
        <a:srgbClr val="ffd53a"/>
      </a:accent5>
      <a:accent6>
        <a:srgbClr val="dacda2"/>
      </a:accent6>
      <a:hlink>
        <a:srgbClr val="be1e2d"/>
      </a:hlink>
      <a:folHlink>
        <a:srgbClr val="b6aa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4145a"/>
      </a:dk2>
      <a:lt2>
        <a:srgbClr val="cba8b1"/>
      </a:lt2>
      <a:accent1>
        <a:srgbClr val="00aeef"/>
      </a:accent1>
      <a:accent2>
        <a:srgbClr val="a5c8d0"/>
      </a:accent2>
      <a:accent3>
        <a:srgbClr val="afa961"/>
      </a:accent3>
      <a:accent4>
        <a:srgbClr val="b3bdb1"/>
      </a:accent4>
      <a:accent5>
        <a:srgbClr val="ffd53a"/>
      </a:accent5>
      <a:accent6>
        <a:srgbClr val="dacda2"/>
      </a:accent6>
      <a:hlink>
        <a:srgbClr val="be1e2d"/>
      </a:hlink>
      <a:folHlink>
        <a:srgbClr val="b6aa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2021-01-28T10:25:06Z</dcterms:created>
  <dc:creator>CLARKE, ALISON R.</dc:creator>
  <dc:description/>
  <dc:language>en-GB</dc:language>
  <cp:lastModifiedBy/>
  <dcterms:modified xsi:type="dcterms:W3CDTF">2023-03-27T16:32:35Z</dcterms:modified>
  <cp:revision>1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0x0101003BCE951B1D604F47AD4EB98F3F9810DA</vt:lpwstr>
  </property>
</Properties>
</file>